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82" r:id="rId2"/>
    <p:sldId id="281" r:id="rId3"/>
    <p:sldId id="279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9" r:id="rId18"/>
    <p:sldId id="300" r:id="rId19"/>
    <p:sldId id="301" r:id="rId20"/>
    <p:sldId id="303" r:id="rId21"/>
    <p:sldId id="304" r:id="rId22"/>
    <p:sldId id="305" r:id="rId23"/>
    <p:sldId id="306" r:id="rId24"/>
    <p:sldId id="269" r:id="rId25"/>
  </p:sldIdLst>
  <p:sldSz cx="10691813" cy="7559675"/>
  <p:notesSz cx="6718300" cy="9855200"/>
  <p:defaultTextStyle>
    <a:defPPr>
      <a:defRPr lang="en-US"/>
    </a:defPPr>
    <a:lvl1pPr marL="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453" userDrawn="1">
          <p15:clr>
            <a:srgbClr val="A4A3A4"/>
          </p15:clr>
        </p15:guide>
        <p15:guide id="3" pos="2336" userDrawn="1">
          <p15:clr>
            <a:srgbClr val="A4A3A4"/>
          </p15:clr>
        </p15:guide>
        <p15:guide id="4" pos="2482" userDrawn="1">
          <p15:clr>
            <a:srgbClr val="A4A3A4"/>
          </p15:clr>
        </p15:guide>
        <p15:guide id="5" pos="4514" userDrawn="1">
          <p15:clr>
            <a:srgbClr val="A4A3A4"/>
          </p15:clr>
        </p15:guide>
        <p15:guide id="6" pos="4368" userDrawn="1">
          <p15:clr>
            <a:srgbClr val="A4A3A4"/>
          </p15:clr>
        </p15:guide>
        <p15:guide id="7" pos="6398" userDrawn="1">
          <p15:clr>
            <a:srgbClr val="A4A3A4"/>
          </p15:clr>
        </p15:guide>
        <p15:guide id="8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0138"/>
    <a:srgbClr val="F8F8F8"/>
    <a:srgbClr val="EAC8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3971" autoAdjust="0"/>
  </p:normalViewPr>
  <p:slideViewPr>
    <p:cSldViewPr snapToGrid="0" showGuides="1">
      <p:cViewPr varScale="1">
        <p:scale>
          <a:sx n="98" d="100"/>
          <a:sy n="98" d="100"/>
        </p:scale>
        <p:origin x="1608" y="200"/>
      </p:cViewPr>
      <p:guideLst>
        <p:guide orient="horz" pos="2381"/>
        <p:guide pos="453"/>
        <p:guide pos="2336"/>
        <p:guide pos="2482"/>
        <p:guide pos="4514"/>
        <p:guide pos="4368"/>
        <p:guide pos="6398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263" cy="4944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5482" y="0"/>
            <a:ext cx="2911263" cy="4944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3D1DE9-37AB-4619-8842-4C546491005A}" type="datetimeFigureOut">
              <a:rPr lang="en-GB" smtClean="0"/>
              <a:pPr/>
              <a:t>03/04/2023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8063" y="1231900"/>
            <a:ext cx="4702175" cy="3325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1830" y="4742815"/>
            <a:ext cx="5374640" cy="38804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0730"/>
            <a:ext cx="2911263" cy="4944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5482" y="9360730"/>
            <a:ext cx="2911263" cy="4944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8AF67-B363-4F6A-90B8-630E876DAB2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799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D8AF67-B363-4F6A-90B8-630E876DAB27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565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D8AF67-B363-4F6A-90B8-630E876DAB27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75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91813" cy="7558636"/>
          </a:xfrm>
          <a:prstGeom prst="rect">
            <a:avLst/>
          </a:prstGeom>
        </p:spPr>
      </p:pic>
      <p:pic>
        <p:nvPicPr>
          <p:cNvPr id="12" name="LogoBlackLarge" descr="C:\Program Files\Microsoft Office\Templates\CCTemplates\images\Badea_black_large.png"/>
          <p:cNvPicPr>
            <a:picLocks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32693" y="803464"/>
            <a:ext cx="2490221" cy="107899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pic>
      <p:sp>
        <p:nvSpPr>
          <p:cNvPr id="10" name="PresentationTitle"/>
          <p:cNvSpPr>
            <a:spLocks noGrp="1"/>
          </p:cNvSpPr>
          <p:nvPr>
            <p:ph type="ctrTitle"/>
          </p:nvPr>
        </p:nvSpPr>
        <p:spPr>
          <a:xfrm>
            <a:off x="864000" y="5112385"/>
            <a:ext cx="9091454" cy="197796"/>
          </a:xfrm>
        </p:spPr>
        <p:txBody>
          <a:bodyPr anchor="t">
            <a:noAutofit/>
          </a:bodyPr>
          <a:lstStyle>
            <a:lvl1pPr algn="l">
              <a:lnSpc>
                <a:spcPct val="95000"/>
              </a:lnSpc>
              <a:defRPr sz="1500" b="1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864000" y="6087269"/>
            <a:ext cx="9091454" cy="817623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None/>
              <a:defRPr sz="1200" cap="all" baseline="0"/>
            </a:lvl1pPr>
            <a:lvl2pPr marL="377979" indent="0" algn="ctr">
              <a:buNone/>
              <a:defRPr sz="1653"/>
            </a:lvl2pPr>
            <a:lvl3pPr marL="755957" indent="0" algn="ctr">
              <a:buNone/>
              <a:defRPr sz="1488"/>
            </a:lvl3pPr>
            <a:lvl4pPr marL="1133936" indent="0" algn="ctr">
              <a:buNone/>
              <a:defRPr sz="1323"/>
            </a:lvl4pPr>
            <a:lvl5pPr marL="1511915" indent="0" algn="ctr">
              <a:buNone/>
              <a:defRPr sz="1323"/>
            </a:lvl5pPr>
            <a:lvl6pPr marL="1889893" indent="0" algn="ctr">
              <a:buNone/>
              <a:defRPr sz="1323"/>
            </a:lvl6pPr>
            <a:lvl7pPr marL="2267872" indent="0" algn="ctr">
              <a:buNone/>
              <a:defRPr sz="1323"/>
            </a:lvl7pPr>
            <a:lvl8pPr marL="2645851" indent="0" algn="ctr">
              <a:buNone/>
              <a:defRPr sz="1323"/>
            </a:lvl8pPr>
            <a:lvl9pPr marL="3023829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64000" y="5332700"/>
            <a:ext cx="9087644" cy="693737"/>
          </a:xfrm>
        </p:spPr>
        <p:txBody>
          <a:bodyPr/>
          <a:lstStyle>
            <a:lvl1pPr algn="l" defTabSz="755957" rtl="0" eaLnBrk="1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None/>
              <a:defRPr lang="en-US" sz="1500" b="1" kern="1200" cap="all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Tap to add more lines – these</a:t>
            </a:r>
            <a:br>
              <a:rPr lang="en-US" dirty="0"/>
            </a:br>
            <a:r>
              <a:rPr lang="en-US" dirty="0"/>
              <a:t>will not appear in slide footers</a:t>
            </a:r>
          </a:p>
        </p:txBody>
      </p:sp>
    </p:spTree>
    <p:extLst>
      <p:ext uri="{BB962C8B-B14F-4D97-AF65-F5344CB8AC3E}">
        <p14:creationId xmlns:p14="http://schemas.microsoft.com/office/powerpoint/2010/main" val="311635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251906" y="251837"/>
            <a:ext cx="10188000" cy="70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8" hasCustomPrompt="1"/>
          </p:nvPr>
        </p:nvSpPr>
        <p:spPr>
          <a:xfrm>
            <a:off x="251906" y="3149044"/>
            <a:ext cx="10188000" cy="1080000"/>
          </a:xfrm>
          <a:solidFill>
            <a:srgbClr val="F8F8F8"/>
          </a:solidFill>
        </p:spPr>
        <p:txBody>
          <a:bodyPr lIns="540000" tIns="72000" rIns="540000" bIns="72000" anchor="ctr" anchorCtr="0"/>
          <a:lstStyle>
            <a:lvl1pPr>
              <a:lnSpc>
                <a:spcPct val="100000"/>
              </a:lnSpc>
              <a:defRPr sz="1800" cap="all" baseline="0">
                <a:solidFill>
                  <a:schemeClr val="tx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Section break – tap to add text</a:t>
            </a:r>
          </a:p>
        </p:txBody>
      </p:sp>
    </p:spTree>
    <p:extLst>
      <p:ext uri="{BB962C8B-B14F-4D97-AF65-F5344CB8AC3E}">
        <p14:creationId xmlns:p14="http://schemas.microsoft.com/office/powerpoint/2010/main" val="46897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251906" y="251837"/>
            <a:ext cx="10188000" cy="70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/>
          </a:p>
        </p:txBody>
      </p:sp>
      <p:pic>
        <p:nvPicPr>
          <p:cNvPr id="14" name="LogoBlackLarge" descr="C:\Program Files\Microsoft Office\Templates\CCTemplates\images\Badea_black_large.pn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3168" y="793939"/>
            <a:ext cx="2490221" cy="107899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pic>
      <p:sp>
        <p:nvSpPr>
          <p:cNvPr id="10" name="OfficeImprint"/>
          <p:cNvSpPr txBox="1"/>
          <p:nvPr userDrawn="1"/>
        </p:nvSpPr>
        <p:spPr>
          <a:xfrm>
            <a:off x="864000" y="4041732"/>
            <a:ext cx="9134763" cy="2567835"/>
          </a:xfrm>
          <a:prstGeom prst="rect">
            <a:avLst/>
          </a:prstGeom>
          <a:noFill/>
        </p:spPr>
        <p:txBody>
          <a:bodyPr lIns="0" tIns="0" rIns="0" bIns="0" anchor="b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Clifford Chance, 10 boulevard G.D. Charlotte, B.P. 1147, L-1011 Luxembourg, Grand-Duché de Luxembourg
© Clifford Chance 2018</a:t>
            </a:r>
            <a:endParaRPr kumimoji="0" lang="en-GB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WebAddressCC"/>
          <p:cNvSpPr txBox="1"/>
          <p:nvPr userDrawn="1"/>
        </p:nvSpPr>
        <p:spPr>
          <a:xfrm>
            <a:off x="869175" y="6768451"/>
            <a:ext cx="31242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spc="40" baseline="0" dirty="0">
                <a:latin typeface="+mj-lt"/>
              </a:rPr>
              <a:t>WWW.CLIFFORDCHANCE.COM</a:t>
            </a:r>
          </a:p>
        </p:txBody>
      </p:sp>
    </p:spTree>
    <p:extLst>
      <p:ext uri="{BB962C8B-B14F-4D97-AF65-F5344CB8AC3E}">
        <p14:creationId xmlns:p14="http://schemas.microsoft.com/office/powerpoint/2010/main" val="386782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 slide with architectural det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91813" cy="7558636"/>
          </a:xfrm>
          <a:prstGeom prst="rect">
            <a:avLst/>
          </a:prstGeom>
        </p:spPr>
      </p:pic>
      <p:sp>
        <p:nvSpPr>
          <p:cNvPr id="10" name="PresentationTitle"/>
          <p:cNvSpPr>
            <a:spLocks noGrp="1"/>
          </p:cNvSpPr>
          <p:nvPr>
            <p:ph type="ctrTitle"/>
          </p:nvPr>
        </p:nvSpPr>
        <p:spPr>
          <a:xfrm>
            <a:off x="864000" y="5136204"/>
            <a:ext cx="9091454" cy="197796"/>
          </a:xfrm>
        </p:spPr>
        <p:txBody>
          <a:bodyPr anchor="t">
            <a:noAutofit/>
          </a:bodyPr>
          <a:lstStyle>
            <a:lvl1pPr algn="l">
              <a:lnSpc>
                <a:spcPct val="95000"/>
              </a:lnSpc>
              <a:defRPr sz="1500" b="1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64000" y="5352257"/>
            <a:ext cx="9087644" cy="693737"/>
          </a:xfrm>
        </p:spPr>
        <p:txBody>
          <a:bodyPr/>
          <a:lstStyle>
            <a:lvl1pPr algn="l" defTabSz="755957" rtl="0" eaLnBrk="1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None/>
              <a:defRPr lang="en-US" sz="1500" b="1" kern="1200" cap="all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Tap to add more lines – these</a:t>
            </a:r>
            <a:br>
              <a:rPr lang="en-US" dirty="0"/>
            </a:br>
            <a:r>
              <a:rPr lang="en-US" dirty="0"/>
              <a:t>will not appear in slide footers</a:t>
            </a:r>
          </a:p>
        </p:txBody>
      </p:sp>
      <p:pic>
        <p:nvPicPr>
          <p:cNvPr id="18" name="LogoBlackLarge" descr="C:\Program Files\Microsoft Office\Templates\CCTemplates\images\Badea_black_large.png"/>
          <p:cNvPicPr>
            <a:picLocks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6513" y="757284"/>
            <a:ext cx="2490221" cy="107899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864000" y="6087269"/>
            <a:ext cx="9091454" cy="817623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None/>
              <a:defRPr sz="1200" cap="all" baseline="0"/>
            </a:lvl1pPr>
            <a:lvl2pPr marL="377979" indent="0" algn="ctr">
              <a:buNone/>
              <a:defRPr sz="1653"/>
            </a:lvl2pPr>
            <a:lvl3pPr marL="755957" indent="0" algn="ctr">
              <a:buNone/>
              <a:defRPr sz="1488"/>
            </a:lvl3pPr>
            <a:lvl4pPr marL="1133936" indent="0" algn="ctr">
              <a:buNone/>
              <a:defRPr sz="1323"/>
            </a:lvl4pPr>
            <a:lvl5pPr marL="1511915" indent="0" algn="ctr">
              <a:buNone/>
              <a:defRPr sz="1323"/>
            </a:lvl5pPr>
            <a:lvl6pPr marL="1889893" indent="0" algn="ctr">
              <a:buNone/>
              <a:defRPr sz="1323"/>
            </a:lvl6pPr>
            <a:lvl7pPr marL="2267872" indent="0" algn="ctr">
              <a:buNone/>
              <a:defRPr sz="1323"/>
            </a:lvl7pPr>
            <a:lvl8pPr marL="2645851" indent="0" algn="ctr">
              <a:buNone/>
              <a:defRPr sz="1323"/>
            </a:lvl8pPr>
            <a:lvl9pPr marL="3023829" indent="0" algn="ctr">
              <a:buNone/>
              <a:defRPr sz="1323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713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"/>
          <p:cNvSpPr>
            <a:spLocks noGrp="1"/>
          </p:cNvSpPr>
          <p:nvPr>
            <p:ph type="sldNum" sz="quarter" idx="4"/>
          </p:nvPr>
        </p:nvSpPr>
        <p:spPr>
          <a:xfrm>
            <a:off x="9689306" y="7173485"/>
            <a:ext cx="464781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2"/>
                </a:solidFill>
              </a:defRPr>
            </a:lvl1pPr>
          </a:lstStyle>
          <a:p>
            <a:fld id="{35F722AE-BBFF-4D7A-AA85-5D85283FEA1E}" type="slidenum">
              <a:rPr lang="en-GB" smtClean="0"/>
              <a:pPr/>
              <a:t>‹N°›</a:t>
            </a:fld>
            <a:endParaRPr lang="en-GB" dirty="0"/>
          </a:p>
        </p:txBody>
      </p:sp>
      <p:sp>
        <p:nvSpPr>
          <p:cNvPr id="10" name="Footer Placeholder"/>
          <p:cNvSpPr>
            <a:spLocks noGrp="1"/>
          </p:cNvSpPr>
          <p:nvPr>
            <p:ph type="ftr" sz="quarter" idx="3"/>
          </p:nvPr>
        </p:nvSpPr>
        <p:spPr>
          <a:xfrm>
            <a:off x="720000" y="7182000"/>
            <a:ext cx="6210000" cy="180000"/>
          </a:xfrm>
          <a:prstGeom prst="rect">
            <a:avLst/>
          </a:prstGeom>
        </p:spPr>
        <p:txBody>
          <a:bodyPr vert="horz" lIns="0" tIns="52149" rIns="104299" bIns="52149" rtlCol="0" anchor="ctr"/>
          <a:lstStyle>
            <a:lvl1pPr marL="0" marR="0" indent="0" algn="l" defTabSz="10428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600" kern="1200" cap="all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Short title runs here</a:t>
            </a:r>
          </a:p>
        </p:txBody>
      </p:sp>
      <p:sp>
        <p:nvSpPr>
          <p:cNvPr id="4" name="Footnote box"/>
          <p:cNvSpPr>
            <a:spLocks noGrp="1"/>
          </p:cNvSpPr>
          <p:nvPr>
            <p:ph type="body" sz="quarter" idx="18" hasCustomPrompt="1"/>
          </p:nvPr>
        </p:nvSpPr>
        <p:spPr>
          <a:xfrm>
            <a:off x="720354" y="6993782"/>
            <a:ext cx="6216650" cy="203200"/>
          </a:xfrm>
        </p:spPr>
        <p:txBody>
          <a:bodyPr anchor="b" anchorCtr="0"/>
          <a:lstStyle>
            <a:lvl1pPr>
              <a:defRPr lang="en-US" sz="600" kern="1200" cap="none" baseline="0" dirty="0" smtClean="0">
                <a:solidFill>
                  <a:schemeClr val="tx2"/>
                </a:solidFill>
                <a:latin typeface="+mn-lt"/>
                <a:ea typeface="MS Mincho"/>
                <a:cs typeface="+mn-cs"/>
              </a:defRPr>
            </a:lvl1pPr>
          </a:lstStyle>
          <a:p>
            <a:pPr lvl="0"/>
            <a:r>
              <a:rPr lang="en-US" dirty="0"/>
              <a:t>Tap to add a footnote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Introduction"/>
          <p:cNvSpPr>
            <a:spLocks noGrp="1"/>
          </p:cNvSpPr>
          <p:nvPr>
            <p:ph type="body" sz="quarter" idx="17"/>
          </p:nvPr>
        </p:nvSpPr>
        <p:spPr>
          <a:xfrm>
            <a:off x="720001" y="1369878"/>
            <a:ext cx="6211044" cy="924059"/>
          </a:xfrm>
        </p:spPr>
        <p:txBody>
          <a:bodyPr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6"/>
          </p:nvPr>
        </p:nvSpPr>
        <p:spPr>
          <a:xfrm>
            <a:off x="720001" y="768899"/>
            <a:ext cx="6211044" cy="586800"/>
          </a:xfrm>
        </p:spPr>
        <p:txBody>
          <a:bodyPr>
            <a:noAutofit/>
          </a:bodyPr>
          <a:lstStyle>
            <a:lvl1pPr>
              <a:defRPr sz="1800" b="0" cap="all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720000" y="498475"/>
            <a:ext cx="6211044" cy="223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8955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bulle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"/>
          <p:cNvSpPr>
            <a:spLocks noGrp="1"/>
          </p:cNvSpPr>
          <p:nvPr>
            <p:ph type="sldNum" sz="quarter" idx="4"/>
          </p:nvPr>
        </p:nvSpPr>
        <p:spPr>
          <a:xfrm>
            <a:off x="9689306" y="7173485"/>
            <a:ext cx="464781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2"/>
                </a:solidFill>
              </a:defRPr>
            </a:lvl1pPr>
          </a:lstStyle>
          <a:p>
            <a:fld id="{35F722AE-BBFF-4D7A-AA85-5D85283FEA1E}" type="slidenum">
              <a:rPr lang="en-GB" smtClean="0"/>
              <a:pPr/>
              <a:t>‹N°›</a:t>
            </a:fld>
            <a:endParaRPr lang="en-GB" dirty="0"/>
          </a:p>
        </p:txBody>
      </p:sp>
      <p:sp>
        <p:nvSpPr>
          <p:cNvPr id="10" name="Footer Placeholder"/>
          <p:cNvSpPr>
            <a:spLocks noGrp="1"/>
          </p:cNvSpPr>
          <p:nvPr>
            <p:ph type="ftr" sz="quarter" idx="3"/>
          </p:nvPr>
        </p:nvSpPr>
        <p:spPr>
          <a:xfrm>
            <a:off x="720000" y="7182000"/>
            <a:ext cx="6210000" cy="180000"/>
          </a:xfrm>
          <a:prstGeom prst="rect">
            <a:avLst/>
          </a:prstGeom>
        </p:spPr>
        <p:txBody>
          <a:bodyPr vert="horz" lIns="0" tIns="52149" rIns="104299" bIns="52149" rtlCol="0" anchor="ctr"/>
          <a:lstStyle>
            <a:lvl1pPr marL="0" marR="0" indent="0" algn="l" defTabSz="10428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600" kern="1200" cap="all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Short title runs here</a:t>
            </a:r>
          </a:p>
        </p:txBody>
      </p:sp>
      <p:sp>
        <p:nvSpPr>
          <p:cNvPr id="4" name="Footnote box"/>
          <p:cNvSpPr>
            <a:spLocks noGrp="1"/>
          </p:cNvSpPr>
          <p:nvPr>
            <p:ph type="body" sz="quarter" idx="18" hasCustomPrompt="1"/>
          </p:nvPr>
        </p:nvSpPr>
        <p:spPr>
          <a:xfrm>
            <a:off x="720354" y="6993782"/>
            <a:ext cx="6216650" cy="203200"/>
          </a:xfrm>
        </p:spPr>
        <p:txBody>
          <a:bodyPr anchor="b" anchorCtr="0"/>
          <a:lstStyle>
            <a:lvl1pPr>
              <a:defRPr lang="en-US" sz="600" kern="1200" cap="none" baseline="0" dirty="0" smtClean="0">
                <a:solidFill>
                  <a:schemeClr val="tx2"/>
                </a:solidFill>
                <a:latin typeface="+mn-lt"/>
                <a:ea typeface="MS Mincho"/>
                <a:cs typeface="+mn-cs"/>
              </a:defRPr>
            </a:lvl1pPr>
          </a:lstStyle>
          <a:p>
            <a:pPr lvl="0"/>
            <a:r>
              <a:rPr lang="en-US" dirty="0"/>
              <a:t>Tap to add a footnote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66700" indent="-266700">
              <a:spcAft>
                <a:spcPts val="600"/>
              </a:spcAft>
              <a:buFont typeface="Arial" panose="020B0604020202020204" pitchFamily="34" charset="0"/>
              <a:buChar char="•"/>
              <a:defRPr sz="1800"/>
            </a:lvl1pPr>
            <a:lvl2pPr marL="539750" indent="-273050">
              <a:spcAft>
                <a:spcPts val="600"/>
              </a:spcAft>
              <a:buFont typeface="Arial" panose="020B0604020202020204" pitchFamily="34" charset="0"/>
              <a:buChar char="–"/>
              <a:defRPr sz="1800" b="0">
                <a:solidFill>
                  <a:schemeClr val="tx1"/>
                </a:solidFill>
              </a:defRPr>
            </a:lvl2pPr>
            <a:lvl3pPr marL="806450" indent="-266700">
              <a:spcAft>
                <a:spcPts val="600"/>
              </a:spcAft>
              <a:buFont typeface="Arial" panose="020B0604020202020204" pitchFamily="34" charset="0"/>
              <a:buChar char="–"/>
              <a:defRPr sz="18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Introduction"/>
          <p:cNvSpPr>
            <a:spLocks noGrp="1"/>
          </p:cNvSpPr>
          <p:nvPr>
            <p:ph type="body" sz="quarter" idx="17"/>
          </p:nvPr>
        </p:nvSpPr>
        <p:spPr>
          <a:xfrm>
            <a:off x="720001" y="1369878"/>
            <a:ext cx="6211044" cy="924059"/>
          </a:xfrm>
        </p:spPr>
        <p:txBody>
          <a:bodyPr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6"/>
          </p:nvPr>
        </p:nvSpPr>
        <p:spPr>
          <a:xfrm>
            <a:off x="720001" y="768899"/>
            <a:ext cx="6211044" cy="586800"/>
          </a:xfrm>
        </p:spPr>
        <p:txBody>
          <a:bodyPr>
            <a:noAutofit/>
          </a:bodyPr>
          <a:lstStyle>
            <a:lvl1pPr>
              <a:defRPr sz="1800" b="0" cap="all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720000" y="498475"/>
            <a:ext cx="6211044" cy="223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880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hi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"/>
          <p:cNvSpPr>
            <a:spLocks noGrp="1"/>
          </p:cNvSpPr>
          <p:nvPr>
            <p:ph type="sldNum" sz="quarter" idx="4"/>
          </p:nvPr>
        </p:nvSpPr>
        <p:spPr>
          <a:xfrm>
            <a:off x="9689306" y="7173485"/>
            <a:ext cx="464781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2"/>
                </a:solidFill>
              </a:defRPr>
            </a:lvl1pPr>
          </a:lstStyle>
          <a:p>
            <a:fld id="{35F722AE-BBFF-4D7A-AA85-5D85283FEA1E}" type="slidenum">
              <a:rPr lang="en-GB" smtClean="0"/>
              <a:pPr/>
              <a:t>‹N°›</a:t>
            </a:fld>
            <a:endParaRPr lang="en-GB" dirty="0"/>
          </a:p>
        </p:txBody>
      </p:sp>
      <p:sp>
        <p:nvSpPr>
          <p:cNvPr id="10" name="Footer Placeholder"/>
          <p:cNvSpPr>
            <a:spLocks noGrp="1"/>
          </p:cNvSpPr>
          <p:nvPr>
            <p:ph type="ftr" sz="quarter" idx="3"/>
          </p:nvPr>
        </p:nvSpPr>
        <p:spPr>
          <a:xfrm>
            <a:off x="720000" y="7182000"/>
            <a:ext cx="6210000" cy="180000"/>
          </a:xfrm>
          <a:prstGeom prst="rect">
            <a:avLst/>
          </a:prstGeom>
        </p:spPr>
        <p:txBody>
          <a:bodyPr vert="horz" lIns="0" tIns="52149" rIns="104299" bIns="52149" rtlCol="0" anchor="ctr"/>
          <a:lstStyle>
            <a:lvl1pPr marL="0" marR="0" indent="0" algn="l" defTabSz="10428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600" kern="1200" cap="all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Short title runs here</a:t>
            </a:r>
          </a:p>
        </p:txBody>
      </p:sp>
      <p:sp>
        <p:nvSpPr>
          <p:cNvPr id="4" name="Footnote box"/>
          <p:cNvSpPr>
            <a:spLocks noGrp="1"/>
          </p:cNvSpPr>
          <p:nvPr>
            <p:ph type="body" sz="quarter" idx="18" hasCustomPrompt="1"/>
          </p:nvPr>
        </p:nvSpPr>
        <p:spPr>
          <a:xfrm>
            <a:off x="720354" y="6993782"/>
            <a:ext cx="6216650" cy="203200"/>
          </a:xfrm>
        </p:spPr>
        <p:txBody>
          <a:bodyPr anchor="b" anchorCtr="0"/>
          <a:lstStyle>
            <a:lvl1pPr>
              <a:defRPr lang="en-US" sz="600" kern="1200" cap="none" baseline="0" dirty="0" smtClean="0">
                <a:solidFill>
                  <a:schemeClr val="tx2"/>
                </a:solidFill>
                <a:latin typeface="+mn-lt"/>
                <a:ea typeface="MS Mincho"/>
                <a:cs typeface="+mn-cs"/>
              </a:defRPr>
            </a:lvl1pPr>
          </a:lstStyle>
          <a:p>
            <a:pPr lvl="0"/>
            <a:r>
              <a:rPr lang="en-US" dirty="0"/>
              <a:t>Tap to add a footnote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720001" y="2296160"/>
            <a:ext cx="6220550" cy="468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Introduction"/>
          <p:cNvSpPr>
            <a:spLocks noGrp="1"/>
          </p:cNvSpPr>
          <p:nvPr>
            <p:ph type="body" sz="quarter" idx="17"/>
          </p:nvPr>
        </p:nvSpPr>
        <p:spPr>
          <a:xfrm>
            <a:off x="720001" y="1369878"/>
            <a:ext cx="6211044" cy="924059"/>
          </a:xfrm>
        </p:spPr>
        <p:txBody>
          <a:bodyPr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6"/>
          </p:nvPr>
        </p:nvSpPr>
        <p:spPr>
          <a:xfrm>
            <a:off x="720001" y="768899"/>
            <a:ext cx="6211044" cy="586800"/>
          </a:xfrm>
        </p:spPr>
        <p:txBody>
          <a:bodyPr>
            <a:noAutofit/>
          </a:bodyPr>
          <a:lstStyle>
            <a:lvl1pPr>
              <a:defRPr sz="1800" b="0" cap="all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720000" y="498475"/>
            <a:ext cx="6211044" cy="223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8115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"/>
          <p:cNvSpPr>
            <a:spLocks noGrp="1"/>
          </p:cNvSpPr>
          <p:nvPr>
            <p:ph type="sldNum" sz="quarter" idx="4"/>
          </p:nvPr>
        </p:nvSpPr>
        <p:spPr>
          <a:xfrm>
            <a:off x="9689306" y="7173485"/>
            <a:ext cx="464781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2"/>
                </a:solidFill>
              </a:defRPr>
            </a:lvl1pPr>
          </a:lstStyle>
          <a:p>
            <a:fld id="{35F722AE-BBFF-4D7A-AA85-5D85283FEA1E}" type="slidenum">
              <a:rPr lang="en-GB" smtClean="0"/>
              <a:pPr/>
              <a:t>‹N°›</a:t>
            </a:fld>
            <a:endParaRPr lang="en-GB" dirty="0"/>
          </a:p>
        </p:txBody>
      </p:sp>
      <p:sp>
        <p:nvSpPr>
          <p:cNvPr id="10" name="Footer Placeholder"/>
          <p:cNvSpPr>
            <a:spLocks noGrp="1"/>
          </p:cNvSpPr>
          <p:nvPr>
            <p:ph type="ftr" sz="quarter" idx="3"/>
          </p:nvPr>
        </p:nvSpPr>
        <p:spPr>
          <a:xfrm>
            <a:off x="720000" y="7182000"/>
            <a:ext cx="6210000" cy="180000"/>
          </a:xfrm>
          <a:prstGeom prst="rect">
            <a:avLst/>
          </a:prstGeom>
        </p:spPr>
        <p:txBody>
          <a:bodyPr vert="horz" lIns="0" tIns="52149" rIns="104299" bIns="52149" rtlCol="0" anchor="ctr"/>
          <a:lstStyle>
            <a:lvl1pPr marL="0" marR="0" indent="0" algn="l" defTabSz="10428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600" kern="1200" cap="all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Short title runs here</a:t>
            </a:r>
          </a:p>
        </p:txBody>
      </p:sp>
      <p:sp>
        <p:nvSpPr>
          <p:cNvPr id="4" name="Footnote box"/>
          <p:cNvSpPr>
            <a:spLocks noGrp="1"/>
          </p:cNvSpPr>
          <p:nvPr>
            <p:ph type="body" sz="quarter" idx="18" hasCustomPrompt="1"/>
          </p:nvPr>
        </p:nvSpPr>
        <p:spPr>
          <a:xfrm>
            <a:off x="720354" y="6993782"/>
            <a:ext cx="6216650" cy="203200"/>
          </a:xfrm>
        </p:spPr>
        <p:txBody>
          <a:bodyPr anchor="b" anchorCtr="0"/>
          <a:lstStyle>
            <a:lvl1pPr>
              <a:defRPr lang="en-US" sz="600" kern="1200" cap="none" baseline="0" dirty="0" smtClean="0">
                <a:solidFill>
                  <a:schemeClr val="tx2"/>
                </a:solidFill>
                <a:latin typeface="+mn-lt"/>
                <a:ea typeface="MS Mincho"/>
                <a:cs typeface="+mn-cs"/>
              </a:defRPr>
            </a:lvl1pPr>
          </a:lstStyle>
          <a:p>
            <a:pPr lvl="0"/>
            <a:r>
              <a:rPr lang="en-US" dirty="0"/>
              <a:t>Tap to add a footnote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720001" y="2349500"/>
            <a:ext cx="4550500" cy="46266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Introduction"/>
          <p:cNvSpPr>
            <a:spLocks noGrp="1"/>
          </p:cNvSpPr>
          <p:nvPr>
            <p:ph type="body" sz="quarter" idx="17"/>
          </p:nvPr>
        </p:nvSpPr>
        <p:spPr>
          <a:xfrm>
            <a:off x="720001" y="1369878"/>
            <a:ext cx="6211044" cy="924059"/>
          </a:xfrm>
        </p:spPr>
        <p:txBody>
          <a:bodyPr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6"/>
          </p:nvPr>
        </p:nvSpPr>
        <p:spPr>
          <a:xfrm>
            <a:off x="720001" y="768899"/>
            <a:ext cx="6211044" cy="586800"/>
          </a:xfrm>
        </p:spPr>
        <p:txBody>
          <a:bodyPr>
            <a:noAutofit/>
          </a:bodyPr>
          <a:lstStyle>
            <a:lvl1pPr>
              <a:defRPr sz="1800" b="0" cap="all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720000" y="498475"/>
            <a:ext cx="6211044" cy="223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5" name="Content Placeholder"/>
          <p:cNvSpPr>
            <a:spLocks noGrp="1"/>
          </p:cNvSpPr>
          <p:nvPr>
            <p:ph idx="19"/>
          </p:nvPr>
        </p:nvSpPr>
        <p:spPr>
          <a:xfrm>
            <a:off x="5603587" y="2349500"/>
            <a:ext cx="4550500" cy="46266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527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with call-ou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"/>
          <p:cNvSpPr>
            <a:spLocks noGrp="1"/>
          </p:cNvSpPr>
          <p:nvPr>
            <p:ph type="sldNum" sz="quarter" idx="4"/>
          </p:nvPr>
        </p:nvSpPr>
        <p:spPr>
          <a:xfrm>
            <a:off x="9689306" y="7173485"/>
            <a:ext cx="464781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2"/>
                </a:solidFill>
              </a:defRPr>
            </a:lvl1pPr>
          </a:lstStyle>
          <a:p>
            <a:fld id="{35F722AE-BBFF-4D7A-AA85-5D85283FEA1E}" type="slidenum">
              <a:rPr lang="en-GB" smtClean="0"/>
              <a:pPr/>
              <a:t>‹N°›</a:t>
            </a:fld>
            <a:endParaRPr lang="en-GB" dirty="0"/>
          </a:p>
        </p:txBody>
      </p:sp>
      <p:sp>
        <p:nvSpPr>
          <p:cNvPr id="10" name="Footer Placeholder"/>
          <p:cNvSpPr>
            <a:spLocks noGrp="1"/>
          </p:cNvSpPr>
          <p:nvPr>
            <p:ph type="ftr" sz="quarter" idx="3"/>
          </p:nvPr>
        </p:nvSpPr>
        <p:spPr>
          <a:xfrm>
            <a:off x="720000" y="7182000"/>
            <a:ext cx="6210000" cy="180000"/>
          </a:xfrm>
          <a:prstGeom prst="rect">
            <a:avLst/>
          </a:prstGeom>
        </p:spPr>
        <p:txBody>
          <a:bodyPr vert="horz" lIns="0" tIns="52149" rIns="104299" bIns="52149" rtlCol="0" anchor="ctr"/>
          <a:lstStyle>
            <a:lvl1pPr marL="0" marR="0" indent="0" algn="l" defTabSz="10428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600" kern="1200" cap="all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Short title runs here</a:t>
            </a:r>
          </a:p>
        </p:txBody>
      </p:sp>
      <p:sp>
        <p:nvSpPr>
          <p:cNvPr id="4" name="Footnote box"/>
          <p:cNvSpPr>
            <a:spLocks noGrp="1"/>
          </p:cNvSpPr>
          <p:nvPr>
            <p:ph type="body" sz="quarter" idx="18" hasCustomPrompt="1"/>
          </p:nvPr>
        </p:nvSpPr>
        <p:spPr>
          <a:xfrm>
            <a:off x="720354" y="6993782"/>
            <a:ext cx="6216650" cy="203200"/>
          </a:xfrm>
        </p:spPr>
        <p:txBody>
          <a:bodyPr anchor="b" anchorCtr="0"/>
          <a:lstStyle>
            <a:lvl1pPr>
              <a:defRPr lang="en-US" sz="600" kern="1200" cap="none" baseline="0" dirty="0" smtClean="0">
                <a:solidFill>
                  <a:schemeClr val="tx2"/>
                </a:solidFill>
                <a:latin typeface="+mn-lt"/>
                <a:ea typeface="MS Mincho"/>
                <a:cs typeface="+mn-cs"/>
              </a:defRPr>
            </a:lvl1pPr>
          </a:lstStyle>
          <a:p>
            <a:pPr lvl="0"/>
            <a:r>
              <a:rPr lang="en-US" dirty="0"/>
              <a:t>Tap to add a footnote</a:t>
            </a:r>
          </a:p>
        </p:txBody>
      </p:sp>
      <p:sp>
        <p:nvSpPr>
          <p:cNvPr id="15" name="Quotation"/>
          <p:cNvSpPr>
            <a:spLocks noGrp="1"/>
          </p:cNvSpPr>
          <p:nvPr>
            <p:ph type="body" sz="quarter" idx="22"/>
          </p:nvPr>
        </p:nvSpPr>
        <p:spPr>
          <a:xfrm>
            <a:off x="7173913" y="1331778"/>
            <a:ext cx="3517900" cy="1533660"/>
          </a:xfrm>
          <a:solidFill>
            <a:schemeClr val="accent1"/>
          </a:solidFill>
        </p:spPr>
        <p:txBody>
          <a:bodyPr lIns="540000" tIns="252000" rIns="540000" bIns="72000"/>
          <a:lstStyle>
            <a:lvl1pPr>
              <a:lnSpc>
                <a:spcPct val="100000"/>
              </a:lnSpc>
              <a:defRPr sz="1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idx="20"/>
          </p:nvPr>
        </p:nvSpPr>
        <p:spPr>
          <a:xfrm>
            <a:off x="7140287" y="3251200"/>
            <a:ext cx="3013800" cy="37249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21"/>
          </p:nvPr>
        </p:nvSpPr>
        <p:spPr>
          <a:xfrm>
            <a:off x="3930144" y="3251200"/>
            <a:ext cx="3013800" cy="37249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720001" y="3251200"/>
            <a:ext cx="3013800" cy="37249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Introduction"/>
          <p:cNvSpPr>
            <a:spLocks noGrp="1"/>
          </p:cNvSpPr>
          <p:nvPr>
            <p:ph type="body" sz="quarter" idx="17"/>
          </p:nvPr>
        </p:nvSpPr>
        <p:spPr>
          <a:xfrm>
            <a:off x="720001" y="1369878"/>
            <a:ext cx="6211044" cy="924059"/>
          </a:xfrm>
        </p:spPr>
        <p:txBody>
          <a:bodyPr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6"/>
          </p:nvPr>
        </p:nvSpPr>
        <p:spPr>
          <a:xfrm>
            <a:off x="720001" y="768899"/>
            <a:ext cx="6211044" cy="586800"/>
          </a:xfrm>
        </p:spPr>
        <p:txBody>
          <a:bodyPr>
            <a:noAutofit/>
          </a:bodyPr>
          <a:lstStyle>
            <a:lvl1pPr>
              <a:defRPr sz="1800" b="0" cap="all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720000" y="498475"/>
            <a:ext cx="6211044" cy="223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56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"/>
          <p:cNvSpPr>
            <a:spLocks noGrp="1"/>
          </p:cNvSpPr>
          <p:nvPr>
            <p:ph type="sldNum" sz="quarter" idx="4"/>
          </p:nvPr>
        </p:nvSpPr>
        <p:spPr>
          <a:xfrm>
            <a:off x="9689306" y="7173485"/>
            <a:ext cx="464781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2"/>
                </a:solidFill>
              </a:defRPr>
            </a:lvl1pPr>
          </a:lstStyle>
          <a:p>
            <a:fld id="{35F722AE-BBFF-4D7A-AA85-5D85283FEA1E}" type="slidenum">
              <a:rPr lang="en-GB" smtClean="0"/>
              <a:pPr/>
              <a:t>‹N°›</a:t>
            </a:fld>
            <a:endParaRPr lang="en-GB" dirty="0"/>
          </a:p>
        </p:txBody>
      </p:sp>
      <p:sp>
        <p:nvSpPr>
          <p:cNvPr id="10" name="Footer Placeholder"/>
          <p:cNvSpPr>
            <a:spLocks noGrp="1"/>
          </p:cNvSpPr>
          <p:nvPr>
            <p:ph type="ftr" sz="quarter" idx="3"/>
          </p:nvPr>
        </p:nvSpPr>
        <p:spPr>
          <a:xfrm>
            <a:off x="720000" y="7182000"/>
            <a:ext cx="6210000" cy="180000"/>
          </a:xfrm>
          <a:prstGeom prst="rect">
            <a:avLst/>
          </a:prstGeom>
        </p:spPr>
        <p:txBody>
          <a:bodyPr vert="horz" lIns="0" tIns="52149" rIns="104299" bIns="52149" rtlCol="0" anchor="ctr"/>
          <a:lstStyle>
            <a:lvl1pPr marL="0" marR="0" indent="0" algn="l" defTabSz="10428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600" kern="1200" cap="all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Short title runs here</a:t>
            </a:r>
          </a:p>
        </p:txBody>
      </p:sp>
      <p:sp>
        <p:nvSpPr>
          <p:cNvPr id="4" name="Footnote box"/>
          <p:cNvSpPr>
            <a:spLocks noGrp="1"/>
          </p:cNvSpPr>
          <p:nvPr>
            <p:ph type="body" sz="quarter" idx="18" hasCustomPrompt="1"/>
          </p:nvPr>
        </p:nvSpPr>
        <p:spPr>
          <a:xfrm>
            <a:off x="720354" y="6993782"/>
            <a:ext cx="6216650" cy="203200"/>
          </a:xfrm>
        </p:spPr>
        <p:txBody>
          <a:bodyPr anchor="b" anchorCtr="0"/>
          <a:lstStyle>
            <a:lvl1pPr>
              <a:defRPr lang="en-US" sz="600" kern="1200" cap="none" baseline="0" dirty="0" smtClean="0">
                <a:solidFill>
                  <a:schemeClr val="tx2"/>
                </a:solidFill>
                <a:latin typeface="+mn-lt"/>
                <a:ea typeface="MS Mincho"/>
                <a:cs typeface="+mn-cs"/>
              </a:defRPr>
            </a:lvl1pPr>
          </a:lstStyle>
          <a:p>
            <a:pPr lvl="0"/>
            <a:r>
              <a:rPr lang="en-US" dirty="0"/>
              <a:t>Tap to add a footnote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idx="20"/>
          </p:nvPr>
        </p:nvSpPr>
        <p:spPr>
          <a:xfrm>
            <a:off x="7140287" y="2349500"/>
            <a:ext cx="3013800" cy="46266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21"/>
          </p:nvPr>
        </p:nvSpPr>
        <p:spPr>
          <a:xfrm>
            <a:off x="3930144" y="2349500"/>
            <a:ext cx="3013800" cy="46266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720001" y="2349500"/>
            <a:ext cx="3013800" cy="46266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Introduction"/>
          <p:cNvSpPr>
            <a:spLocks noGrp="1"/>
          </p:cNvSpPr>
          <p:nvPr>
            <p:ph type="body" sz="quarter" idx="17"/>
          </p:nvPr>
        </p:nvSpPr>
        <p:spPr>
          <a:xfrm>
            <a:off x="720001" y="1369878"/>
            <a:ext cx="6211044" cy="924059"/>
          </a:xfrm>
        </p:spPr>
        <p:txBody>
          <a:bodyPr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6"/>
          </p:nvPr>
        </p:nvSpPr>
        <p:spPr>
          <a:xfrm>
            <a:off x="720001" y="768899"/>
            <a:ext cx="6211044" cy="586800"/>
          </a:xfrm>
        </p:spPr>
        <p:txBody>
          <a:bodyPr>
            <a:noAutofit/>
          </a:bodyPr>
          <a:lstStyle>
            <a:lvl1pPr>
              <a:defRPr sz="1800" b="0" cap="all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720000" y="498475"/>
            <a:ext cx="6211044" cy="223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608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title and foot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498475"/>
            <a:ext cx="7978706" cy="4619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9306" y="7173488"/>
            <a:ext cx="464781" cy="180000"/>
          </a:xfrm>
        </p:spPr>
        <p:txBody>
          <a:bodyPr/>
          <a:lstStyle/>
          <a:p>
            <a:fld id="{35F722AE-BBFF-4D7A-AA85-5D85283FEA1E}" type="slidenum">
              <a:rPr lang="en-GB" smtClean="0"/>
              <a:pPr/>
              <a:t>‹N°›</a:t>
            </a:fld>
            <a:endParaRPr lang="en-GB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720354" y="6993782"/>
            <a:ext cx="6216650" cy="203200"/>
          </a:xfrm>
        </p:spPr>
        <p:txBody>
          <a:bodyPr anchor="b" anchorCtr="0"/>
          <a:lstStyle>
            <a:lvl1pPr>
              <a:defRPr lang="en-US" sz="600" kern="1200" cap="none" baseline="0" dirty="0" smtClean="0">
                <a:solidFill>
                  <a:schemeClr val="tx2"/>
                </a:solidFill>
                <a:latin typeface="+mn-lt"/>
                <a:ea typeface="MS Mincho"/>
                <a:cs typeface="+mn-cs"/>
              </a:defRPr>
            </a:lvl1pPr>
          </a:lstStyle>
          <a:p>
            <a:pPr lvl="0"/>
            <a:r>
              <a:rPr lang="en-US" dirty="0"/>
              <a:t>Tap to add a footnote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7182000"/>
            <a:ext cx="6210000" cy="180000"/>
          </a:xfrm>
          <a:prstGeom prst="rect">
            <a:avLst/>
          </a:prstGeom>
        </p:spPr>
        <p:txBody>
          <a:bodyPr vert="horz" lIns="0" tIns="52149" rIns="104299" bIns="52149" rtlCol="0" anchor="ctr"/>
          <a:lstStyle>
            <a:lvl1pPr marL="0" marR="0" indent="0" algn="l" defTabSz="10428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600" kern="1200" cap="all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/>
              <a:t>Short title runs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437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9306" y="7173487"/>
            <a:ext cx="464781" cy="180000"/>
          </a:xfrm>
        </p:spPr>
        <p:txBody>
          <a:bodyPr/>
          <a:lstStyle/>
          <a:p>
            <a:fld id="{35F722AE-BBFF-4D7A-AA85-5D85283FEA1E}" type="slidenum">
              <a:rPr lang="en-GB" smtClean="0"/>
              <a:pPr/>
              <a:t>‹N°›</a:t>
            </a:fld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7182000"/>
            <a:ext cx="6210000" cy="180000"/>
          </a:xfrm>
          <a:prstGeom prst="rect">
            <a:avLst/>
          </a:prstGeom>
        </p:spPr>
        <p:txBody>
          <a:bodyPr vert="horz" lIns="0" tIns="52149" rIns="104299" bIns="52149" rtlCol="0" anchor="ctr"/>
          <a:lstStyle>
            <a:lvl1pPr marL="0" marR="0" indent="0" algn="l" defTabSz="10428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600" kern="1200" cap="all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/>
              <a:t>Short title runs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916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"/>
          <p:cNvSpPr>
            <a:spLocks noGrp="1"/>
          </p:cNvSpPr>
          <p:nvPr>
            <p:ph type="sldNum" sz="quarter" idx="4"/>
          </p:nvPr>
        </p:nvSpPr>
        <p:spPr>
          <a:xfrm>
            <a:off x="9689306" y="7172592"/>
            <a:ext cx="464781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2"/>
                </a:solidFill>
              </a:defRPr>
            </a:lvl1pPr>
          </a:lstStyle>
          <a:p>
            <a:fld id="{35F722AE-BBFF-4D7A-AA85-5D85283FEA1E}" type="slidenum">
              <a:rPr lang="en-GB" smtClean="0"/>
              <a:pPr/>
              <a:t>‹N°›</a:t>
            </a:fld>
            <a:endParaRPr lang="en-GB" dirty="0"/>
          </a:p>
        </p:txBody>
      </p:sp>
      <p:sp>
        <p:nvSpPr>
          <p:cNvPr id="8" name="Clifford Chance"/>
          <p:cNvSpPr txBox="1"/>
          <p:nvPr userDrawn="1"/>
        </p:nvSpPr>
        <p:spPr>
          <a:xfrm>
            <a:off x="9794081" y="7167446"/>
            <a:ext cx="184327" cy="180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>
            <a:defPPr>
              <a:defRPr lang="en-US"/>
            </a:defPPr>
            <a:lvl1pPr marL="0" algn="l" defTabSz="1042873" rtl="0" eaLnBrk="1" latinLnBrk="0" hangingPunct="1">
              <a:defRPr sz="20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437" algn="l" defTabSz="1042873" rtl="0" eaLnBrk="1" latinLnBrk="0" hangingPunct="1">
              <a:defRPr sz="20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873" algn="l" defTabSz="1042873" rtl="0" eaLnBrk="1" latinLnBrk="0" hangingPunct="1">
              <a:defRPr sz="20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310" algn="l" defTabSz="1042873" rtl="0" eaLnBrk="1" latinLnBrk="0" hangingPunct="1">
              <a:defRPr sz="20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746" algn="l" defTabSz="1042873" rtl="0" eaLnBrk="1" latinLnBrk="0" hangingPunct="1">
              <a:defRPr sz="20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183" algn="l" defTabSz="1042873" rtl="0" eaLnBrk="1" latinLnBrk="0" hangingPunct="1">
              <a:defRPr sz="20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620" algn="l" defTabSz="1042873" rtl="0" eaLnBrk="1" latinLnBrk="0" hangingPunct="1">
              <a:defRPr sz="20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056" algn="l" defTabSz="1042873" rtl="0" eaLnBrk="1" latinLnBrk="0" hangingPunct="1">
              <a:defRPr sz="20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1493" algn="l" defTabSz="1042873" rtl="0" eaLnBrk="1" latinLnBrk="0" hangingPunct="1">
              <a:defRPr sz="20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600" spc="40" baseline="0" dirty="0">
                <a:solidFill>
                  <a:schemeClr val="tx2"/>
                </a:solidFill>
              </a:rPr>
              <a:t>|</a:t>
            </a:r>
          </a:p>
        </p:txBody>
      </p:sp>
      <p:sp>
        <p:nvSpPr>
          <p:cNvPr id="9" name="MarketingEntityText"/>
          <p:cNvSpPr txBox="1"/>
          <p:nvPr userDrawn="1"/>
        </p:nvSpPr>
        <p:spPr>
          <a:xfrm>
            <a:off x="7568921" y="7103608"/>
            <a:ext cx="2395057" cy="320304"/>
          </a:xfrm>
          <a:prstGeom prst="rect">
            <a:avLst/>
          </a:prstGeom>
        </p:spPr>
        <p:txBody>
          <a:bodyPr vert="horz" lIns="104299" tIns="52149" rIns="104299" bIns="52149" rtlCol="0" anchor="ctr"/>
          <a:lstStyle/>
          <a:p>
            <a:pPr algn="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00" kern="1200" cap="all" spc="0" baseline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Clifford Chance</a:t>
            </a:r>
            <a:endParaRPr lang="en-GB" sz="600" kern="1200" cap="all" spc="0" baseline="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Footer Placeholder"/>
          <p:cNvSpPr>
            <a:spLocks noGrp="1"/>
          </p:cNvSpPr>
          <p:nvPr>
            <p:ph type="ftr" sz="quarter" idx="3"/>
          </p:nvPr>
        </p:nvSpPr>
        <p:spPr>
          <a:xfrm>
            <a:off x="720000" y="7182000"/>
            <a:ext cx="6210000" cy="180000"/>
          </a:xfrm>
          <a:prstGeom prst="rect">
            <a:avLst/>
          </a:prstGeom>
        </p:spPr>
        <p:txBody>
          <a:bodyPr vert="horz" lIns="0" tIns="52149" rIns="104299" bIns="52149" rtlCol="0" anchor="ctr"/>
          <a:lstStyle>
            <a:lvl1pPr marL="0" marR="0" indent="0" algn="l" defTabSz="10428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600" kern="1200" cap="all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Text Placeholder"/>
          <p:cNvSpPr>
            <a:spLocks noGrp="1"/>
          </p:cNvSpPr>
          <p:nvPr>
            <p:ph type="body" idx="1"/>
          </p:nvPr>
        </p:nvSpPr>
        <p:spPr>
          <a:xfrm>
            <a:off x="720000" y="2296160"/>
            <a:ext cx="9434087" cy="468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720000" y="498475"/>
            <a:ext cx="6211044" cy="16256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7277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66" r:id="rId4"/>
    <p:sldLayoutId id="2147483670" r:id="rId5"/>
    <p:sldLayoutId id="2147483667" r:id="rId6"/>
    <p:sldLayoutId id="2147483668" r:id="rId7"/>
    <p:sldLayoutId id="2147483656" r:id="rId8"/>
    <p:sldLayoutId id="2147483669" r:id="rId9"/>
    <p:sldLayoutId id="2147483664" r:id="rId10"/>
    <p:sldLayoutId id="2147483660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755957" rtl="0" eaLnBrk="1" latinLnBrk="0" hangingPunct="1">
        <a:lnSpc>
          <a:spcPct val="100000"/>
        </a:lnSpc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755957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75595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None/>
        <a:defRPr sz="1500" b="1" kern="1200">
          <a:solidFill>
            <a:schemeClr val="accent1"/>
          </a:solidFill>
          <a:latin typeface="+mn-lt"/>
          <a:ea typeface="+mn-ea"/>
          <a:cs typeface="+mn-cs"/>
        </a:defRPr>
      </a:lvl2pPr>
      <a:lvl3pPr marL="0" indent="0" algn="l" defTabSz="755957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650" indent="-120650" algn="l" defTabSz="755957" rtl="0" eaLnBrk="1" latinLnBrk="0" hangingPunct="1">
        <a:lnSpc>
          <a:spcPct val="110000"/>
        </a:lnSpc>
        <a:spcBef>
          <a:spcPts val="0"/>
        </a:spcBef>
        <a:spcAft>
          <a:spcPts val="900"/>
        </a:spcAft>
        <a:buClr>
          <a:schemeClr val="tx1"/>
        </a:buClr>
        <a:buFont typeface="Symbol" panose="05050102010706020507" pitchFamily="18" charset="2"/>
        <a:buChar char="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47650" indent="-127000" algn="l" defTabSz="755957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Clr>
          <a:schemeClr val="tx1"/>
        </a:buClr>
        <a:buFont typeface="Bree Rg" panose="02000503000000020004" pitchFamily="50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369888" indent="-119063" algn="l" defTabSz="755957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tx1"/>
        </a:buClr>
        <a:buFont typeface="Bree Rg" panose="02000503000000020004" pitchFamily="50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523875" indent="-149225" algn="l" defTabSz="755957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tx1"/>
        </a:buClr>
        <a:buFont typeface="Bree Rg" panose="02000503000000020004" pitchFamily="50" charset="0"/>
        <a:buChar char="–"/>
        <a:defRPr lang="en-GB" sz="1200" kern="1200" dirty="0">
          <a:solidFill>
            <a:schemeClr val="tx1"/>
          </a:solidFill>
          <a:latin typeface="+mn-lt"/>
          <a:ea typeface="+mn-ea"/>
          <a:cs typeface="+mn-cs"/>
        </a:defRPr>
      </a:lvl7pPr>
      <a:lvl8pPr marL="2834840" indent="-188989" algn="l" defTabSz="75595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819" indent="-188989" algn="l" defTabSz="75595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5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79" algn="l" defTabSz="75595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57" algn="l" defTabSz="75595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36" algn="l" defTabSz="75595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915" algn="l" defTabSz="75595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93" algn="l" defTabSz="75595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72" algn="l" defTabSz="75595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851" algn="l" defTabSz="75595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829" algn="l" defTabSz="75595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864000" y="5334001"/>
            <a:ext cx="9204560" cy="711994"/>
          </a:xfrm>
        </p:spPr>
        <p:txBody>
          <a:bodyPr/>
          <a:lstStyle/>
          <a:p>
            <a:r>
              <a:rPr lang="fr-FR" sz="1800" dirty="0"/>
              <a:t>sécurité des données et notification des violations de données</a:t>
            </a:r>
            <a:r>
              <a:rPr lang="fr-CH" sz="1800" dirty="0"/>
              <a:t>: quoi de neuf avec le </a:t>
            </a:r>
            <a:r>
              <a:rPr lang="fr-CH" sz="1800" dirty="0" err="1"/>
              <a:t>rgpd</a:t>
            </a:r>
            <a:r>
              <a:rPr lang="fr-CH" sz="1800" dirty="0"/>
              <a:t>?</a:t>
            </a:r>
            <a:endParaRPr lang="en-GB" sz="1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64000" y="6045995"/>
            <a:ext cx="9091454" cy="817623"/>
          </a:xfrm>
        </p:spPr>
        <p:txBody>
          <a:bodyPr/>
          <a:lstStyle/>
          <a:p>
            <a:r>
              <a:rPr lang="en-GB" sz="1400" b="1" dirty="0"/>
              <a:t>Isabelle COMHAIRE </a:t>
            </a:r>
          </a:p>
          <a:p>
            <a:endParaRPr lang="en-GB" sz="1400" b="1" dirty="0"/>
          </a:p>
          <a:p>
            <a:r>
              <a:rPr lang="en-GB" sz="1400" b="1" dirty="0"/>
              <a:t>5 </a:t>
            </a:r>
            <a:r>
              <a:rPr lang="en-GB" sz="1400" b="1" dirty="0" err="1"/>
              <a:t>Décembre</a:t>
            </a:r>
            <a:r>
              <a:rPr lang="en-GB" sz="1400" b="1" dirty="0"/>
              <a:t> 2018</a:t>
            </a:r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864000" y="5136204"/>
            <a:ext cx="9091454" cy="197796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048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663E862-BF32-43C8-8A97-03595F53C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5F722AE-BBFF-4D7A-AA85-5D85283FEA1E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D14336-54A9-49B8-A185-275751C588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38450A-8D13-4482-BCEC-A3F743D1936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96A7233-6F83-4905-A9EC-D95A61D37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en-GB" u="sng" dirty="0"/>
              <a:t>Nature des violations de </a:t>
            </a:r>
            <a:r>
              <a:rPr lang="en-GB" u="sng" dirty="0" err="1"/>
              <a:t>données</a:t>
            </a:r>
            <a:r>
              <a:rPr lang="en-GB" u="sng" dirty="0"/>
              <a:t> </a:t>
            </a:r>
            <a:r>
              <a:rPr lang="en-GB" dirty="0"/>
              <a:t>(</a:t>
            </a:r>
            <a:r>
              <a:rPr lang="fr-CH" sz="1600" i="1" dirty="0"/>
              <a:t>Graphique provenant du site web de la CNPD, "Premiers retours d’expérience concernant les violations de données", publié le 28.09.2018</a:t>
            </a:r>
            <a:r>
              <a:rPr lang="fr-CH" dirty="0"/>
              <a:t>):</a:t>
            </a:r>
            <a:endParaRPr lang="en-GB" dirty="0"/>
          </a:p>
          <a:p>
            <a:endParaRPr lang="fr-CH" dirty="0"/>
          </a:p>
          <a:p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374E507-85F8-47FB-8F09-04FED0401FE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304CDC8-58B6-40B4-B837-3A7028094C8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0001" y="768899"/>
            <a:ext cx="9434086" cy="586800"/>
          </a:xfrm>
        </p:spPr>
        <p:txBody>
          <a:bodyPr/>
          <a:lstStyle/>
          <a:p>
            <a:r>
              <a:rPr lang="fr-CH" b="1" dirty="0">
                <a:solidFill>
                  <a:srgbClr val="0070C0"/>
                </a:solidFill>
              </a:rPr>
              <a:t>Ii. </a:t>
            </a:r>
            <a:r>
              <a:rPr lang="fr-FR" b="1" dirty="0">
                <a:solidFill>
                  <a:srgbClr val="0070C0"/>
                </a:solidFill>
              </a:rPr>
              <a:t>qu'est ce une violation de données à caractère personnel ?</a:t>
            </a:r>
            <a:endParaRPr lang="en-GB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E08CDC4-FA5C-4D31-AA1A-41B4B4DF2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" name="Picture 9" descr="https://cnpd.public.lu/dam-assets/pictures/photos/actualites/violation-03.png/_jcr_content/renditions/original">
            <a:extLst>
              <a:ext uri="{FF2B5EF4-FFF2-40B4-BE49-F238E27FC236}">
                <a16:creationId xmlns:a16="http://schemas.microsoft.com/office/drawing/2014/main" id="{A69D77F0-67D2-4CE5-947D-F979844E22D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950" y="3613150"/>
            <a:ext cx="6206649" cy="30619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6544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F7E15F-6294-43EC-B9B7-66DF298325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5F722AE-BBFF-4D7A-AA85-5D85283FEA1E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C5009-EA3C-4D51-B38D-FEE5139A1C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F7026B-C3FC-4C21-A37E-8056D667FBF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A164921-62F1-47A4-BE9D-C2B9213AD74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70269E1-BA51-4A8B-82FC-B5E8FE66BA1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CH" b="1" dirty="0">
                <a:solidFill>
                  <a:srgbClr val="0070C0"/>
                </a:solidFill>
              </a:rPr>
              <a:t>III. Qui est concerné?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B717074B-1434-49C5-8C51-9072AB4C3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CFF730C-ED58-4622-B4BF-B8D71BD27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>
              <a:buFont typeface="Wingdings" panose="05000000000000000000" pitchFamily="2" charset="2"/>
              <a:buChar char="q"/>
            </a:pPr>
            <a:r>
              <a:rPr lang="fr-CH" sz="2000" b="1" dirty="0"/>
              <a:t>Toutes les entreprises</a:t>
            </a:r>
          </a:p>
          <a:p>
            <a:pPr marL="355600" indent="-355600">
              <a:buFont typeface="Wingdings" panose="05000000000000000000" pitchFamily="2" charset="2"/>
              <a:buChar char="q"/>
            </a:pPr>
            <a:endParaRPr lang="fr-CH" dirty="0"/>
          </a:p>
          <a:p>
            <a:pPr marL="720725" lvl="1" indent="-3556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fr-LU" sz="1800" b="0" dirty="0">
                <a:solidFill>
                  <a:schemeClr val="tx1"/>
                </a:solidFill>
              </a:rPr>
              <a:t>Les responsables du traitement et les sous-traitants </a:t>
            </a:r>
            <a:r>
              <a:rPr lang="fr-FR" sz="1800" b="0" dirty="0">
                <a:solidFill>
                  <a:schemeClr val="tx1"/>
                </a:solidFill>
              </a:rPr>
              <a:t>doivent disposer de mesures de sécurité techniques et organisationnelles pour protéger les données personnelles</a:t>
            </a:r>
          </a:p>
          <a:p>
            <a:pPr marL="720725" lvl="1" indent="-3556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fr-CH" dirty="0"/>
          </a:p>
          <a:p>
            <a:pPr marL="720725" lvl="1" indent="-3556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fr-LU" sz="1800" b="0" dirty="0">
                <a:solidFill>
                  <a:schemeClr val="tx1"/>
                </a:solidFill>
              </a:rPr>
              <a:t>Les responsables du traitement</a:t>
            </a:r>
            <a:r>
              <a:rPr lang="en-GB" sz="1800" b="0" dirty="0">
                <a:solidFill>
                  <a:schemeClr val="tx1"/>
                </a:solidFill>
              </a:rPr>
              <a:t> </a:t>
            </a:r>
            <a:r>
              <a:rPr lang="fr-FR" sz="1800" b="0" dirty="0">
                <a:solidFill>
                  <a:schemeClr val="tx1"/>
                </a:solidFill>
              </a:rPr>
              <a:t>ont l'obligation de signaler les violations de données à l'autorité de contrôle / aux personnes concernées</a:t>
            </a:r>
          </a:p>
          <a:p>
            <a:pPr marL="365125" lvl="1" algn="just">
              <a:spcAft>
                <a:spcPts val="600"/>
              </a:spcAft>
            </a:pPr>
            <a:endParaRPr lang="en-GB" sz="1800" b="0" dirty="0">
              <a:solidFill>
                <a:schemeClr val="tx1"/>
              </a:solidFill>
            </a:endParaRPr>
          </a:p>
          <a:p>
            <a:pPr marL="720725" lvl="1" indent="-3556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fr-LU" sz="1800" b="0" dirty="0">
                <a:solidFill>
                  <a:schemeClr val="tx1"/>
                </a:solidFill>
              </a:rPr>
              <a:t>Les sous-traitants</a:t>
            </a:r>
            <a:r>
              <a:rPr lang="en-GB" sz="1800" b="0" dirty="0">
                <a:solidFill>
                  <a:schemeClr val="tx1"/>
                </a:solidFill>
              </a:rPr>
              <a:t> </a:t>
            </a:r>
            <a:r>
              <a:rPr lang="fr-FR" sz="1800" b="0" dirty="0">
                <a:solidFill>
                  <a:schemeClr val="tx1"/>
                </a:solidFill>
              </a:rPr>
              <a:t>ont l’obligation de signaler les violations de données au responsable du traitement et de l’assister à respecter ses obligations envers </a:t>
            </a:r>
            <a:r>
              <a:rPr lang="fr-FR" sz="1600" b="0" dirty="0">
                <a:solidFill>
                  <a:schemeClr val="tx1"/>
                </a:solidFill>
              </a:rPr>
              <a:t>l'autorité de contrôle/ les personnes concernées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8270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CC676D9-6596-432B-88CD-DCF1830389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5F722AE-BBFF-4D7A-AA85-5D85283FEA1E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6D0CEB-A9E4-4CF5-9390-724794C67D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33B632-EC05-4DE4-B2D8-A5FBADA96B2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019E29B-551C-4613-BDD8-2E9F9030B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/>
              <a:t>Les obligations du responsable du traitement dépendent de l'</a:t>
            </a:r>
            <a:r>
              <a:rPr lang="fr-FR" b="1" dirty="0"/>
              <a:t>impact</a:t>
            </a:r>
            <a:r>
              <a:rPr lang="fr-FR" dirty="0"/>
              <a:t> de la violation sur les personnes concernées</a:t>
            </a:r>
            <a:r>
              <a:rPr lang="en-GB" dirty="0"/>
              <a:t>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CH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CH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A9B6269-3659-41B1-8AED-8E967E628F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449FC90-86F8-4E09-969A-8DF04AFAC6E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0000" y="768899"/>
            <a:ext cx="9226639" cy="586800"/>
          </a:xfrm>
        </p:spPr>
        <p:txBody>
          <a:bodyPr/>
          <a:lstStyle/>
          <a:p>
            <a:r>
              <a:rPr lang="fr-CH" b="1" dirty="0">
                <a:solidFill>
                  <a:srgbClr val="0070C0"/>
                </a:solidFill>
              </a:rPr>
              <a:t>IV. </a:t>
            </a:r>
            <a:r>
              <a:rPr lang="fr-FR" b="1" dirty="0">
                <a:solidFill>
                  <a:srgbClr val="0070C0"/>
                </a:solidFill>
              </a:rPr>
              <a:t>Quelles sont les principales obligations en cas de violation de données?</a:t>
            </a:r>
            <a:endParaRPr lang="en-GB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B930DC42-AEEC-430F-B2AD-71C3789C0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4B9CAE3-F044-4ADE-A4CE-B3B472303F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167068"/>
              </p:ext>
            </p:extLst>
          </p:nvPr>
        </p:nvGraphicFramePr>
        <p:xfrm>
          <a:off x="720000" y="3234398"/>
          <a:ext cx="8190319" cy="34204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4205">
                  <a:extLst>
                    <a:ext uri="{9D8B030D-6E8A-4147-A177-3AD203B41FA5}">
                      <a16:colId xmlns:a16="http://schemas.microsoft.com/office/drawing/2014/main" val="4036458617"/>
                    </a:ext>
                  </a:extLst>
                </a:gridCol>
                <a:gridCol w="2012038">
                  <a:extLst>
                    <a:ext uri="{9D8B030D-6E8A-4147-A177-3AD203B41FA5}">
                      <a16:colId xmlns:a16="http://schemas.microsoft.com/office/drawing/2014/main" val="33701587"/>
                    </a:ext>
                  </a:extLst>
                </a:gridCol>
                <a:gridCol w="2012038">
                  <a:extLst>
                    <a:ext uri="{9D8B030D-6E8A-4147-A177-3AD203B41FA5}">
                      <a16:colId xmlns:a16="http://schemas.microsoft.com/office/drawing/2014/main" val="3994055412"/>
                    </a:ext>
                  </a:extLst>
                </a:gridCol>
                <a:gridCol w="2012038">
                  <a:extLst>
                    <a:ext uri="{9D8B030D-6E8A-4147-A177-3AD203B41FA5}">
                      <a16:colId xmlns:a16="http://schemas.microsoft.com/office/drawing/2014/main" val="2989374279"/>
                    </a:ext>
                  </a:extLst>
                </a:gridCol>
              </a:tblGrid>
              <a:tr h="68892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200"/>
                        </a:spcAft>
                      </a:pPr>
                      <a:r>
                        <a:rPr lang="fr-LU" sz="1200" noProof="0" dirty="0">
                          <a:effectLst/>
                        </a:rPr>
                        <a:t>La violation entraîne:</a:t>
                      </a:r>
                      <a:endParaRPr lang="fr-LU" sz="1200" noProof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200"/>
                        </a:spcAft>
                      </a:pPr>
                      <a:r>
                        <a:rPr lang="fr-FR" sz="1200" dirty="0">
                          <a:effectLst/>
                        </a:rPr>
                        <a:t>Aucun risque pour les droits et libertés de la personne concernée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200"/>
                        </a:spcAft>
                      </a:pPr>
                      <a:r>
                        <a:rPr lang="fr-FR" sz="1200" dirty="0">
                          <a:effectLst/>
                        </a:rPr>
                        <a:t>Un risque pour les droits et libertés de la personne concernée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200"/>
                        </a:spcAft>
                      </a:pPr>
                      <a:r>
                        <a:rPr lang="fr-FR" sz="1200" dirty="0">
                          <a:effectLst/>
                        </a:rPr>
                        <a:t>Un risque </a:t>
                      </a:r>
                      <a:r>
                        <a:rPr lang="fr-FR" sz="1200" b="1" dirty="0">
                          <a:solidFill>
                            <a:srgbClr val="FF0000"/>
                          </a:solidFill>
                          <a:effectLst/>
                        </a:rPr>
                        <a:t>élevé </a:t>
                      </a:r>
                      <a:r>
                        <a:rPr lang="fr-FR" sz="1200" dirty="0">
                          <a:effectLst/>
                        </a:rPr>
                        <a:t>pour les droits et libertés de la personne concernée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2404240"/>
                  </a:ext>
                </a:extLst>
              </a:tr>
              <a:tr h="1124002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200"/>
                        </a:spcAft>
                      </a:pPr>
                      <a:r>
                        <a:rPr lang="fr-FR" sz="1200" dirty="0">
                          <a:effectLst/>
                        </a:rPr>
                        <a:t>Documentation interne, la violation doit être indiquée dans le registre des violations de données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200"/>
                        </a:spcAft>
                      </a:pPr>
                      <a:r>
                        <a:rPr lang="en-GB" sz="1600" dirty="0">
                          <a:effectLst/>
                        </a:rPr>
                        <a:t>X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200"/>
                        </a:spcAft>
                      </a:pPr>
                      <a:r>
                        <a:rPr lang="en-GB" sz="1600">
                          <a:effectLst/>
                        </a:rPr>
                        <a:t>X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200"/>
                        </a:spcAft>
                      </a:pPr>
                      <a:r>
                        <a:rPr lang="en-GB" sz="1600" dirty="0">
                          <a:effectLst/>
                        </a:rPr>
                        <a:t>X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8701369"/>
                  </a:ext>
                </a:extLst>
              </a:tr>
              <a:tr h="688920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200"/>
                        </a:spcAft>
                      </a:pPr>
                      <a:r>
                        <a:rPr lang="en-GB" sz="1200" dirty="0">
                          <a:effectLst/>
                        </a:rPr>
                        <a:t>Notification à </a:t>
                      </a:r>
                      <a:r>
                        <a:rPr lang="en-GB" sz="1200" dirty="0" err="1">
                          <a:effectLst/>
                        </a:rPr>
                        <a:t>l’autorité</a:t>
                      </a:r>
                      <a:r>
                        <a:rPr lang="en-GB" sz="1200" dirty="0">
                          <a:effectLst/>
                        </a:rPr>
                        <a:t> de </a:t>
                      </a:r>
                      <a:r>
                        <a:rPr lang="en-GB" sz="1200" dirty="0" err="1">
                          <a:effectLst/>
                        </a:rPr>
                        <a:t>contrôle</a:t>
                      </a:r>
                      <a:r>
                        <a:rPr lang="en-GB" sz="1200" dirty="0">
                          <a:effectLst/>
                        </a:rPr>
                        <a:t>, </a:t>
                      </a:r>
                      <a:r>
                        <a:rPr lang="fr-LU" sz="1200" noProof="0" dirty="0">
                          <a:effectLst/>
                        </a:rPr>
                        <a:t>dans </a:t>
                      </a:r>
                      <a:r>
                        <a:rPr lang="fr-LU" sz="1200" b="1" kern="1200" noProof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</a:t>
                      </a:r>
                      <a:r>
                        <a:rPr lang="fr-LU" sz="1200" noProof="0" dirty="0">
                          <a:effectLst/>
                        </a:rPr>
                        <a:t> délai de 72 </a:t>
                      </a:r>
                      <a:r>
                        <a:rPr lang="fr-LU" sz="1200" noProof="0" dirty="0" err="1">
                          <a:effectLst/>
                        </a:rPr>
                        <a:t>hours</a:t>
                      </a:r>
                      <a:endParaRPr lang="fr-LU" sz="1200" noProof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2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200"/>
                        </a:spcAft>
                      </a:pPr>
                      <a:r>
                        <a:rPr lang="en-GB" sz="1600">
                          <a:effectLst/>
                        </a:rPr>
                        <a:t>X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200"/>
                        </a:spcAft>
                      </a:pPr>
                      <a:r>
                        <a:rPr lang="en-GB" sz="1600">
                          <a:effectLst/>
                        </a:rPr>
                        <a:t>X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4613401"/>
                  </a:ext>
                </a:extLst>
              </a:tr>
              <a:tr h="918560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200"/>
                        </a:spcAft>
                      </a:pPr>
                      <a:r>
                        <a:rPr lang="fr-FR" sz="1200" dirty="0">
                          <a:effectLst/>
                        </a:rPr>
                        <a:t>Communication sans délai aux personnes concernées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2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2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200"/>
                        </a:spcAft>
                      </a:pPr>
                      <a:r>
                        <a:rPr lang="en-GB" sz="1600" dirty="0">
                          <a:effectLst/>
                        </a:rPr>
                        <a:t>X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0279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186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1CC897-C5DA-4390-8007-3A01CB293D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5F722AE-BBFF-4D7A-AA85-5D85283FEA1E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16015E-C680-4AC4-BD7D-DD26FFD55B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9BCEF1-C56B-4735-AEA9-52985062D09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D8DD4C6-E420-4A39-8968-C0FF05339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b="1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GB" b="1" dirty="0">
                <a:solidFill>
                  <a:srgbClr val="FF0000"/>
                </a:solidFill>
              </a:rPr>
              <a:t>Conclusion</a:t>
            </a:r>
            <a:r>
              <a:rPr lang="en-GB" dirty="0"/>
              <a:t>: </a:t>
            </a:r>
            <a:r>
              <a:rPr lang="fr-FR" dirty="0"/>
              <a:t>toutes les violations de données ne doivent pas être notifiées à l'autorité de contrôle (CNPD) ni être communiquées aux personnes concernées</a:t>
            </a:r>
            <a:endParaRPr lang="en-GB" dirty="0"/>
          </a:p>
          <a:p>
            <a:pPr algn="just"/>
            <a:endParaRPr lang="en-GB" dirty="0"/>
          </a:p>
          <a:p>
            <a:pPr marL="355600" lvl="0" indent="-355600" algn="just">
              <a:buFont typeface="Wingdings" panose="05000000000000000000" pitchFamily="2" charset="2"/>
              <a:buChar char="q"/>
            </a:pPr>
            <a:r>
              <a:rPr lang="fr-FR" dirty="0"/>
              <a:t>Par contre, </a:t>
            </a:r>
            <a:r>
              <a:rPr lang="fr-FR" b="1" u="sng" dirty="0"/>
              <a:t>dans tous les cas</a:t>
            </a:r>
            <a:r>
              <a:rPr lang="fr-FR" dirty="0"/>
              <a:t>, la violation de données doit être documentée dans le «registre de violation de données» détenu par le responsable du traitement.</a:t>
            </a:r>
            <a:endParaRPr lang="en-GB" dirty="0"/>
          </a:p>
          <a:p>
            <a:pPr lvl="0" algn="just">
              <a:tabLst>
                <a:tab pos="720725" algn="l"/>
              </a:tabLst>
            </a:pPr>
            <a:endParaRPr lang="en-GB" dirty="0"/>
          </a:p>
          <a:p>
            <a:pPr marL="720725" lvl="0" indent="-365125" algn="just">
              <a:buFont typeface="Courier New" panose="02070309020205020404" pitchFamily="49" charset="0"/>
              <a:buChar char="o"/>
            </a:pPr>
            <a:r>
              <a:rPr lang="fr-FR" dirty="0"/>
              <a:t>Le </a:t>
            </a:r>
            <a:r>
              <a:rPr lang="fr-FR" b="1" dirty="0"/>
              <a:t>registre des violations de données </a:t>
            </a:r>
            <a:r>
              <a:rPr lang="fr-FR" dirty="0"/>
              <a:t>doit contenir: (i) les faits relatifs à la violation de données à caractère personnel, (ii) ses effets et (iii) les mesures correctrices prises.</a:t>
            </a:r>
            <a:endParaRPr lang="en-GB" dirty="0"/>
          </a:p>
          <a:p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BFD9761-8A93-4595-B09E-F9933BB612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334B7E6-30C9-477B-B5B2-5D38E9F17EB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0000" y="768899"/>
            <a:ext cx="8657679" cy="586800"/>
          </a:xfrm>
        </p:spPr>
        <p:txBody>
          <a:bodyPr/>
          <a:lstStyle/>
          <a:p>
            <a:r>
              <a:rPr lang="fr-CH" b="1" dirty="0">
                <a:solidFill>
                  <a:srgbClr val="0070C0"/>
                </a:solidFill>
              </a:rPr>
              <a:t>IV. </a:t>
            </a:r>
            <a:r>
              <a:rPr lang="fr-FR" b="1" dirty="0">
                <a:solidFill>
                  <a:srgbClr val="0070C0"/>
                </a:solidFill>
              </a:rPr>
              <a:t>Quelles sont les principales obligations en cas de violation de données?</a:t>
            </a:r>
            <a:endParaRPr lang="en-GB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002D36DE-461F-4B11-8682-7DE207D43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05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4E569AC-75F1-4A99-8C49-A0A1A5BDB8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5F722AE-BBFF-4D7A-AA85-5D85283FEA1E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3AC4B5-0030-4F4D-BF18-D6F1C19508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255609-18D9-45B7-AC30-C39315CC7EB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6C5CDF6-7BFB-4A57-8D66-D5EF43ED2E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004647"/>
            <a:ext cx="9434087" cy="4971514"/>
          </a:xfrm>
        </p:spPr>
        <p:txBody>
          <a:bodyPr/>
          <a:lstStyle/>
          <a:p>
            <a:pPr lvl="0"/>
            <a:endParaRPr lang="en-GB" b="1" dirty="0"/>
          </a:p>
          <a:p>
            <a:pPr lvl="0"/>
            <a:endParaRPr lang="en-GB" b="1" dirty="0"/>
          </a:p>
          <a:p>
            <a:pPr lvl="0"/>
            <a:endParaRPr lang="en-GB" b="1" dirty="0"/>
          </a:p>
          <a:p>
            <a:pPr lvl="0"/>
            <a:endParaRPr lang="en-GB" sz="1600" b="1" dirty="0"/>
          </a:p>
          <a:p>
            <a:pPr marL="400050" lvl="0" indent="-400050">
              <a:buFont typeface="+mj-lt"/>
              <a:buAutoNum type="romanUcPeriod"/>
            </a:pPr>
            <a:r>
              <a:rPr lang="en-GB" sz="1600" b="1" dirty="0" err="1"/>
              <a:t>Qu’est-ce</a:t>
            </a:r>
            <a:r>
              <a:rPr lang="en-GB" sz="1600" b="1" dirty="0"/>
              <a:t> que le </a:t>
            </a:r>
            <a:r>
              <a:rPr lang="en-GB" sz="1600" b="1" u="sng" dirty="0" err="1"/>
              <a:t>fournisseur</a:t>
            </a:r>
            <a:r>
              <a:rPr lang="en-GB" sz="1600" b="1" u="sng" dirty="0"/>
              <a:t> de services </a:t>
            </a:r>
            <a:r>
              <a:rPr lang="en-GB" sz="1600" b="1" u="sng" dirty="0" err="1"/>
              <a:t>informatiques</a:t>
            </a:r>
            <a:r>
              <a:rPr lang="en-GB" sz="1600" b="1" u="sng" dirty="0"/>
              <a:t> </a:t>
            </a:r>
            <a:r>
              <a:rPr lang="en-GB" sz="1600" b="1" dirty="0" err="1"/>
              <a:t>devrait</a:t>
            </a:r>
            <a:r>
              <a:rPr lang="en-GB" sz="1600" b="1" dirty="0"/>
              <a:t> faire (</a:t>
            </a:r>
            <a:r>
              <a:rPr lang="en-GB" sz="1600" b="1" i="1" dirty="0" err="1"/>
              <a:t>en</a:t>
            </a:r>
            <a:r>
              <a:rPr lang="en-GB" sz="1600" b="1" i="1" dirty="0"/>
              <a:t> </a:t>
            </a:r>
            <a:r>
              <a:rPr lang="en-GB" sz="1600" b="1" i="1" dirty="0" err="1"/>
              <a:t>tant</a:t>
            </a:r>
            <a:r>
              <a:rPr lang="en-GB" sz="1600" b="1" i="1" dirty="0"/>
              <a:t> que sous-</a:t>
            </a:r>
            <a:r>
              <a:rPr lang="en-GB" sz="1600" b="1" i="1" dirty="0" err="1"/>
              <a:t>traitant</a:t>
            </a:r>
            <a:r>
              <a:rPr lang="en-GB" sz="1600" b="1" dirty="0"/>
              <a:t>) ?</a:t>
            </a:r>
          </a:p>
          <a:p>
            <a:pPr marL="720725" indent="-365125">
              <a:buFontTx/>
              <a:buChar char="-"/>
            </a:pPr>
            <a:r>
              <a:rPr lang="fr-FR" sz="1300" dirty="0"/>
              <a:t>identifier si les données personnelles de la société X ont été touchées</a:t>
            </a:r>
          </a:p>
          <a:p>
            <a:pPr marL="720725" indent="-365125">
              <a:buFontTx/>
              <a:buChar char="-"/>
            </a:pPr>
            <a:r>
              <a:rPr lang="fr-FR" sz="1300" dirty="0"/>
              <a:t>informer «sans délai» la société X de la violation de données (possibilité d’informer par phases)</a:t>
            </a:r>
          </a:p>
          <a:p>
            <a:pPr marL="720725" indent="-365125">
              <a:buFontTx/>
              <a:buChar char="-"/>
            </a:pPr>
            <a:r>
              <a:rPr lang="fr-FR" sz="1300" b="1" dirty="0"/>
              <a:t>PAS </a:t>
            </a:r>
            <a:r>
              <a:rPr lang="fr-FR" sz="1300" dirty="0"/>
              <a:t>d’évaluation par le sous-traitant de la nécessité de notifier à l'autorité de protection des données / aux personnes concernées!</a:t>
            </a:r>
          </a:p>
          <a:p>
            <a:pPr marL="720725" indent="-365125">
              <a:buFontTx/>
              <a:buChar char="-"/>
            </a:pPr>
            <a:r>
              <a:rPr lang="fr-FR" sz="1300" dirty="0"/>
              <a:t>assister le responsable de traitement</a:t>
            </a:r>
          </a:p>
          <a:p>
            <a:pPr marL="720725" indent="-365125">
              <a:buFontTx/>
              <a:buChar char="-"/>
            </a:pPr>
            <a:r>
              <a:rPr lang="fr-FR" sz="1300" dirty="0"/>
              <a:t>possibilité de notifier au nom du responsable du traitement (nécessité d'un arrangement contractuel - le responsable du traitement reste responsable)</a:t>
            </a:r>
            <a:endParaRPr lang="en-GB" sz="1500" dirty="0"/>
          </a:p>
          <a:p>
            <a:r>
              <a:rPr lang="en-GB" sz="1400" b="1" dirty="0">
                <a:solidFill>
                  <a:srgbClr val="00B050"/>
                </a:solidFill>
              </a:rPr>
              <a:t>!! </a:t>
            </a:r>
            <a:r>
              <a:rPr lang="fr-FR" sz="1400" b="1" dirty="0">
                <a:solidFill>
                  <a:srgbClr val="00B050"/>
                </a:solidFill>
              </a:rPr>
              <a:t>Il est important d’inclure une disposition spécifique à cet égard (en particulier en ce qui concerne les délais de notification) dans le contrat avec les sous-traitants + information à fournir (description précise de la nature de la violation, catégorie et nombre de personnes concernées, catégorie et nombre de données concernées)</a:t>
            </a:r>
            <a:endParaRPr lang="en-GB" sz="1400" dirty="0">
              <a:solidFill>
                <a:srgbClr val="00B050"/>
              </a:solidFill>
            </a:endParaRPr>
          </a:p>
          <a:p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BFD4A1D-D52E-49F4-941F-14D42DB2373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87266" y="1162331"/>
            <a:ext cx="6211044" cy="54412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520F34B-E450-4A1A-99F2-7684A9A37EE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v. Étude de </a:t>
            </a:r>
            <a:r>
              <a:rPr lang="en-GB" b="1" dirty="0" err="1">
                <a:solidFill>
                  <a:srgbClr val="0070C0"/>
                </a:solidFill>
              </a:rPr>
              <a:t>cas</a:t>
            </a:r>
            <a:endParaRPr lang="en-GB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49373392-BDFE-4A96-8D9D-8B94079CC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9B7757F-8329-447E-9BCA-F00656824C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977082"/>
              </p:ext>
            </p:extLst>
          </p:nvPr>
        </p:nvGraphicFramePr>
        <p:xfrm>
          <a:off x="651305" y="1631035"/>
          <a:ext cx="9389201" cy="1737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89201">
                  <a:extLst>
                    <a:ext uri="{9D8B030D-6E8A-4147-A177-3AD203B41FA5}">
                      <a16:colId xmlns:a16="http://schemas.microsoft.com/office/drawing/2014/main" val="291378838"/>
                    </a:ext>
                  </a:extLst>
                </a:gridCol>
              </a:tblGrid>
              <a:tr h="1313706">
                <a:tc>
                  <a:txBody>
                    <a:bodyPr/>
                    <a:lstStyle/>
                    <a:p>
                      <a:pPr marL="457200" algn="just">
                        <a:spcAft>
                          <a:spcPts val="1200"/>
                        </a:spcAft>
                        <a:tabLst>
                          <a:tab pos="9236075" algn="l"/>
                        </a:tabLst>
                      </a:pPr>
                      <a:r>
                        <a:rPr lang="fr-FR" sz="1400" dirty="0">
                          <a:effectLst/>
                        </a:rPr>
                        <a:t>La société X fait appel à un fournisseur de services informatiques pour archiver et stocker les dossiers de ses employés.</a:t>
                      </a:r>
                    </a:p>
                    <a:p>
                      <a:pPr marL="457200" algn="just">
                        <a:spcAft>
                          <a:spcPts val="1200"/>
                        </a:spcAft>
                        <a:tabLst>
                          <a:tab pos="9236075" algn="l"/>
                        </a:tabLst>
                      </a:pPr>
                      <a:r>
                        <a:rPr lang="fr-FR" sz="1400" dirty="0">
                          <a:effectLst/>
                        </a:rPr>
                        <a:t>La société informatique détecte une attaque sur son réseau qui entraîne un accès illégal à des données personnelles concernant ses clients.</a:t>
                      </a:r>
                    </a:p>
                    <a:p>
                      <a:pPr marL="457200" algn="just">
                        <a:spcAft>
                          <a:spcPts val="1200"/>
                        </a:spcAft>
                        <a:tabLst>
                          <a:tab pos="9236075" algn="l"/>
                        </a:tabLst>
                      </a:pPr>
                      <a:r>
                        <a:rPr lang="fr-FR" sz="1400" dirty="0">
                          <a:effectLst/>
                        </a:rPr>
                        <a:t>Les données personnelles avaient été chiffrées par le fournisseur de services informatiques.</a:t>
                      </a:r>
                    </a:p>
                    <a:p>
                      <a:pPr marL="457200" algn="just">
                        <a:spcAft>
                          <a:spcPts val="1200"/>
                        </a:spcAft>
                        <a:tabLst>
                          <a:tab pos="9236075" algn="l"/>
                        </a:tabLst>
                      </a:pPr>
                      <a:r>
                        <a:rPr lang="fr-FR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!!! Données chiffrées/</a:t>
                      </a:r>
                      <a:r>
                        <a:rPr lang="fr-FR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pseudonymisées</a:t>
                      </a:r>
                      <a:r>
                        <a:rPr lang="fr-FR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restent des données à caractère personnel</a:t>
                      </a:r>
                      <a:endParaRPr lang="en-GB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1454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1247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E77E88-A2E7-45E6-8E63-CE1CD6D42E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5F722AE-BBFF-4D7A-AA85-5D85283FEA1E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080E7-DAAF-4F63-83AC-E9C0382248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DEC27C-BD01-440A-96BD-9A74F5ED39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7E2362E-278A-448B-B9BD-381B9B6E5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lvl="0" indent="-355600" algn="just">
              <a:tabLst>
                <a:tab pos="630238" algn="l"/>
              </a:tabLst>
            </a:pPr>
            <a:r>
              <a:rPr lang="en-GB" b="1" dirty="0"/>
              <a:t>II.	</a:t>
            </a:r>
            <a:r>
              <a:rPr lang="fr-LU" b="1" dirty="0"/>
              <a:t>Qu’est-ce que la </a:t>
            </a:r>
            <a:r>
              <a:rPr lang="fr-LU" b="1" u="sng" dirty="0"/>
              <a:t>Société X </a:t>
            </a:r>
            <a:r>
              <a:rPr lang="fr-LU" b="1" dirty="0"/>
              <a:t>devrait faire (</a:t>
            </a:r>
            <a:r>
              <a:rPr lang="fr-LU" b="1" i="1" dirty="0"/>
              <a:t>en tant que responsable du traitement</a:t>
            </a:r>
            <a:r>
              <a:rPr lang="fr-LU" b="1" dirty="0"/>
              <a:t>)?</a:t>
            </a:r>
            <a:endParaRPr lang="fr-LU" dirty="0"/>
          </a:p>
          <a:p>
            <a:pPr marL="355600" lvl="0" indent="-355600" algn="just">
              <a:buFont typeface="Wingdings" panose="05000000000000000000" pitchFamily="2" charset="2"/>
              <a:buChar char="q"/>
            </a:pPr>
            <a:endParaRPr lang="en-GB" sz="2000" dirty="0"/>
          </a:p>
          <a:p>
            <a:pPr marL="720725" lvl="0" indent="-365125" algn="just">
              <a:buFont typeface="Courier New" panose="02070309020205020404" pitchFamily="49" charset="0"/>
              <a:buChar char="o"/>
            </a:pPr>
            <a:r>
              <a:rPr lang="fr-FR" sz="1600" dirty="0"/>
              <a:t>Identifier si la violation de données doit être signalée à (i) l'autorité de contrôle (la CNPD au Luxembourg) et (ii) aux personnes concernées.</a:t>
            </a:r>
            <a:r>
              <a:rPr lang="fr-CH" sz="1600" dirty="0"/>
              <a:t> </a:t>
            </a:r>
            <a:endParaRPr lang="en-GB" sz="1600" dirty="0"/>
          </a:p>
          <a:p>
            <a:pPr marL="355600" lvl="0" indent="-355600" algn="just">
              <a:buFont typeface="Courier New" panose="02070309020205020404" pitchFamily="49" charset="0"/>
              <a:buChar char="o"/>
            </a:pPr>
            <a:endParaRPr lang="en-GB" sz="2000" b="1" dirty="0"/>
          </a:p>
          <a:p>
            <a:pPr marL="355600" lvl="0" indent="-355600" algn="just">
              <a:buFont typeface="Wingdings" panose="05000000000000000000" pitchFamily="2" charset="2"/>
              <a:buChar char="q"/>
            </a:pPr>
            <a:r>
              <a:rPr lang="fr-FR" sz="1600" b="1" dirty="0"/>
              <a:t>Dans quelles situations la violation de données doit-elle être notifiée à la CNPD</a:t>
            </a:r>
            <a:r>
              <a:rPr lang="en-GB" sz="1600" b="1" dirty="0"/>
              <a:t>?</a:t>
            </a:r>
          </a:p>
          <a:p>
            <a:pPr marL="355600" lvl="0" indent="-355600" algn="just">
              <a:buFont typeface="Wingdings" panose="05000000000000000000" pitchFamily="2" charset="2"/>
              <a:buChar char="q"/>
            </a:pPr>
            <a:endParaRPr lang="en-GB" sz="2000" b="1" dirty="0"/>
          </a:p>
          <a:p>
            <a:pPr marL="708025" indent="-352425" algn="just">
              <a:buFont typeface="Courier New" panose="02070309020205020404" pitchFamily="49" charset="0"/>
              <a:buChar char="o"/>
            </a:pPr>
            <a:r>
              <a:rPr lang="fr-FR" sz="1600" dirty="0"/>
              <a:t>Une notification à la CNPD est nécessaire seulement lorsque le responsable du traitement dispose d'un degré de certitude raisonnable qu'un (i) un incident de sécurité s'est produit, (ii) que cet incident concerne des données à caractère personnel et (iii) qu'il existe un risque pour les droits et libertés des personnes concernées.</a:t>
            </a:r>
            <a:endParaRPr lang="en-GB" sz="1600" u="sng" dirty="0"/>
          </a:p>
          <a:p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0CC5225-DA89-43C9-A3F3-6A3E4F9C54B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A08899D-5533-4626-822B-8C66D7BBDA7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v. Étude de </a:t>
            </a:r>
            <a:r>
              <a:rPr lang="en-GB" b="1" dirty="0" err="1">
                <a:solidFill>
                  <a:srgbClr val="0070C0"/>
                </a:solidFill>
              </a:rPr>
              <a:t>cas</a:t>
            </a:r>
            <a:endParaRPr lang="en-GB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9553C82-3AA9-4EB8-A917-CF32BC8BC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6306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912CEF-7A93-45FF-9D69-6A45E27A17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5F722AE-BBFF-4D7A-AA85-5D85283FEA1E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454B51-56EB-41B1-8E2C-6AF94C6B20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301D13-6159-4035-A656-133A9CAD36F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0CAB47-8F69-4542-83FD-B00578B23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320" y="2336982"/>
            <a:ext cx="9434087" cy="4680000"/>
          </a:xfrm>
        </p:spPr>
        <p:txBody>
          <a:bodyPr/>
          <a:lstStyle/>
          <a:p>
            <a:pPr marL="1076325" lvl="0" indent="-355600" algn="just">
              <a:buFont typeface="Wingdings" panose="05000000000000000000" pitchFamily="2" charset="2"/>
              <a:buChar char="Ø"/>
            </a:pPr>
            <a:r>
              <a:rPr lang="fr-FR" sz="1600" dirty="0"/>
              <a:t>La société X doit donc évaluer le niveau de risque avant de décider si elle doit notifier ou non, et qui. Les </a:t>
            </a:r>
            <a:r>
              <a:rPr lang="fr-FR" sz="1600" b="1" dirty="0"/>
              <a:t>facteurs à prendre en compte dans le cadre de cette évaluation des risques </a:t>
            </a:r>
            <a:r>
              <a:rPr lang="fr-FR" sz="1600" dirty="0"/>
              <a:t>sont</a:t>
            </a:r>
            <a:r>
              <a:rPr lang="en-GB" dirty="0"/>
              <a:t>:</a:t>
            </a:r>
          </a:p>
          <a:p>
            <a:pPr marL="1431925" indent="-355600" algn="just">
              <a:buFont typeface="Wingdings" panose="05000000000000000000" pitchFamily="2" charset="2"/>
              <a:buChar char="ü"/>
            </a:pPr>
            <a:r>
              <a:rPr lang="fr-FR" sz="1200" dirty="0"/>
              <a:t>Si les données personnelles ont été cryptées;</a:t>
            </a:r>
          </a:p>
          <a:p>
            <a:pPr marL="1431925" indent="-355600" algn="just">
              <a:buFont typeface="Wingdings" panose="05000000000000000000" pitchFamily="2" charset="2"/>
              <a:buChar char="ü"/>
            </a:pPr>
            <a:r>
              <a:rPr lang="fr-FR" sz="1200" dirty="0"/>
              <a:t>Si  elles ont été cryptées, la force du cryptage utilisé;</a:t>
            </a:r>
          </a:p>
          <a:p>
            <a:pPr marL="1431925" indent="-355600" algn="just">
              <a:buFont typeface="Wingdings" panose="05000000000000000000" pitchFamily="2" charset="2"/>
              <a:buChar char="ü"/>
            </a:pPr>
            <a:r>
              <a:rPr lang="fr-FR" sz="1200" dirty="0"/>
              <a:t>La facilité d'identification des individus;</a:t>
            </a:r>
          </a:p>
          <a:p>
            <a:pPr marL="1431925" indent="-355600" algn="just">
              <a:buFont typeface="Wingdings" panose="05000000000000000000" pitchFamily="2" charset="2"/>
              <a:buChar char="ü"/>
            </a:pPr>
            <a:r>
              <a:rPr lang="fr-FR" sz="1200" dirty="0"/>
              <a:t>La nature et sensibilité des données personnelles, par ex. nom, adresse, coordonnées bancaires, données financières, biométrie, données médicales, données personnelles sensibles;</a:t>
            </a:r>
          </a:p>
          <a:p>
            <a:pPr marL="1431925" indent="-355600" algn="just">
              <a:buFont typeface="Wingdings" panose="05000000000000000000" pitchFamily="2" charset="2"/>
              <a:buChar char="ü"/>
            </a:pPr>
            <a:r>
              <a:rPr lang="fr-FR" sz="1200" dirty="0"/>
              <a:t>Le volume de données personnelles impliqué;</a:t>
            </a:r>
          </a:p>
          <a:p>
            <a:pPr marL="1431925" indent="-355600" algn="just">
              <a:buFont typeface="Wingdings" panose="05000000000000000000" pitchFamily="2" charset="2"/>
              <a:buChar char="ü"/>
            </a:pPr>
            <a:r>
              <a:rPr lang="fr-FR" sz="1200" dirty="0"/>
              <a:t>Le nombre de personnes concernées affectées;</a:t>
            </a:r>
          </a:p>
          <a:p>
            <a:pPr marL="1431925" indent="-355600" algn="just">
              <a:buFont typeface="Wingdings" panose="05000000000000000000" pitchFamily="2" charset="2"/>
              <a:buChar char="ü"/>
            </a:pPr>
            <a:r>
              <a:rPr lang="fr-FR" sz="1200" dirty="0"/>
              <a:t>Les caractéristiques spécifiques de chaque personne concernée;</a:t>
            </a:r>
          </a:p>
          <a:p>
            <a:pPr marL="1431925" indent="-355600" algn="just">
              <a:buFont typeface="Wingdings" panose="05000000000000000000" pitchFamily="2" charset="2"/>
              <a:buChar char="ü"/>
            </a:pPr>
            <a:r>
              <a:rPr lang="fr-FR" sz="1200" dirty="0"/>
              <a:t>La nature de la violation, par exemple vol, destruction accidentelle;</a:t>
            </a:r>
          </a:p>
          <a:p>
            <a:pPr marL="1431925" indent="-355600" algn="just">
              <a:buFont typeface="Wingdings" panose="05000000000000000000" pitchFamily="2" charset="2"/>
              <a:buChar char="ü"/>
            </a:pPr>
            <a:r>
              <a:rPr lang="fr-FR" sz="1200" dirty="0"/>
              <a:t>La gravité des conséquences pour l'individu (par exemple, risque de vol d'identité, de préjudice psychologique, d'atteinte à la réputation); et</a:t>
            </a:r>
          </a:p>
          <a:p>
            <a:pPr marL="1431925" indent="-355600" algn="just">
              <a:buFont typeface="Wingdings" panose="05000000000000000000" pitchFamily="2" charset="2"/>
              <a:buChar char="ü"/>
            </a:pPr>
            <a:r>
              <a:rPr lang="fr-FR" sz="1200" dirty="0"/>
              <a:t>Tout autre facteur jugé pertinent.</a:t>
            </a:r>
            <a:endParaRPr lang="en-GB" dirty="0"/>
          </a:p>
          <a:p>
            <a:pPr marL="1076325" indent="-355600" algn="just">
              <a:buFont typeface="Wingdings" panose="05000000000000000000" pitchFamily="2" charset="2"/>
              <a:buChar char="Ø"/>
            </a:pPr>
            <a:r>
              <a:rPr lang="fr-FR" sz="1400" b="1" dirty="0"/>
              <a:t>Les parties impliquées dans cette évaluation des risques </a:t>
            </a:r>
            <a:r>
              <a:rPr lang="fr-FR" sz="1400" dirty="0"/>
              <a:t>peuvent inclure des représentants de divers départements de la société, en fonction de la nature et des circonstances de la violation de données</a:t>
            </a:r>
            <a:r>
              <a:rPr lang="en-GB" dirty="0"/>
              <a:t>.</a:t>
            </a:r>
          </a:p>
          <a:p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F748055-5236-4B4E-98C3-7AD6BDDEBE6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A5B9BF0-5E60-4126-B726-CEC9B51654C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v. Étude de </a:t>
            </a:r>
            <a:r>
              <a:rPr lang="en-GB" b="1" dirty="0" err="1">
                <a:solidFill>
                  <a:srgbClr val="0070C0"/>
                </a:solidFill>
              </a:rPr>
              <a:t>cas</a:t>
            </a:r>
            <a:endParaRPr lang="en-GB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BCCE2E5B-F862-4365-9162-C41F77E7D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837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D624DBA-4937-4F70-8D43-774B935161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5F722AE-BBFF-4D7A-AA85-5D85283FEA1E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D40845-6BBD-4D1B-8D22-D4095678E1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3B3A83-AA63-4AF4-8DFF-4CE409973CE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D7940B2-AD1C-4AC4-BFB1-EE3F51349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6325" lvl="0" indent="-355600" algn="just">
              <a:buFont typeface="Wingdings" panose="05000000000000000000" pitchFamily="2" charset="2"/>
              <a:buChar char="Ø"/>
            </a:pPr>
            <a:r>
              <a:rPr lang="fr-FR" sz="1400" b="1" dirty="0"/>
              <a:t>L’évaluation des risques </a:t>
            </a:r>
            <a:r>
              <a:rPr lang="fr-FR" sz="1400" dirty="0"/>
              <a:t>devrait aboutir à l’une des conclusions suivantes </a:t>
            </a:r>
            <a:r>
              <a:rPr lang="en-GB" sz="1400" dirty="0"/>
              <a:t>:</a:t>
            </a:r>
          </a:p>
          <a:p>
            <a:pPr marL="1431925" lvl="3" indent="-355600" algn="just" fontAlgn="base">
              <a:buFont typeface="+mj-lt"/>
              <a:buAutoNum type="arabicPeriod"/>
            </a:pPr>
            <a:r>
              <a:rPr lang="fr-FR" sz="1400" dirty="0"/>
              <a:t>La violation de données personnelles ne nécessite pas de notification</a:t>
            </a:r>
          </a:p>
          <a:p>
            <a:pPr marL="1431925" lvl="3" indent="-355600" algn="just" fontAlgn="base">
              <a:buFont typeface="+mj-lt"/>
              <a:buAutoNum type="arabicPeriod"/>
            </a:pPr>
            <a:r>
              <a:rPr lang="fr-FR" sz="1400" dirty="0"/>
              <a:t>La violation de données à caractère personnel nécessite une notification à l'autorité de contrôle uniquement</a:t>
            </a:r>
          </a:p>
          <a:p>
            <a:pPr marL="1431925" lvl="3" indent="-355600" algn="just" fontAlgn="base">
              <a:buFont typeface="+mj-lt"/>
              <a:buAutoNum type="arabicPeriod"/>
            </a:pPr>
            <a:r>
              <a:rPr lang="fr-FR" sz="1400" dirty="0"/>
              <a:t>La violation de données à caractère personnel nécessite une notification à la fois à l'autorité de contrôle et aux personnes concernées.</a:t>
            </a:r>
          </a:p>
          <a:p>
            <a:pPr marL="1362075" lvl="3" indent="-285750" algn="just" fontAlgn="base">
              <a:buFont typeface="Wingdings" panose="05000000000000000000" pitchFamily="2" charset="2"/>
              <a:buChar char="Ø"/>
            </a:pPr>
            <a:r>
              <a:rPr lang="fr-CH" sz="1400" b="1" dirty="0"/>
              <a:t>Processus à documenter !</a:t>
            </a:r>
          </a:p>
          <a:p>
            <a:pPr marL="1362075" lvl="3" indent="-285750" algn="just" fontAlgn="base">
              <a:buFont typeface="Wingdings" panose="05000000000000000000" pitchFamily="2" charset="2"/>
              <a:buChar char="Ø"/>
            </a:pPr>
            <a:r>
              <a:rPr lang="fr-CH" sz="1400" b="1" dirty="0"/>
              <a:t>En cas de doute: Notification recommandée</a:t>
            </a:r>
            <a:endParaRPr lang="en-GB" sz="1400" b="1" dirty="0"/>
          </a:p>
          <a:p>
            <a:pPr marL="720725" lvl="0" indent="-365125" algn="just">
              <a:buFont typeface="Courier New" panose="02070309020205020404" pitchFamily="49" charset="0"/>
              <a:buChar char="o"/>
            </a:pPr>
            <a:r>
              <a:rPr lang="fr-FR" sz="1600" b="1" i="1" dirty="0"/>
              <a:t>Combien de temps les responsables du traitement ont-ils pour signaler une violation</a:t>
            </a:r>
            <a:r>
              <a:rPr lang="en-GB" sz="1600" b="1" i="1" dirty="0"/>
              <a:t>?</a:t>
            </a:r>
            <a:endParaRPr lang="en-GB" sz="1400" dirty="0">
              <a:solidFill>
                <a:srgbClr val="FF0000"/>
              </a:solidFill>
            </a:endParaRPr>
          </a:p>
          <a:p>
            <a:pPr marL="1006475" indent="-285750" algn="just"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rgbClr val="FF0000"/>
                </a:solidFill>
              </a:rPr>
              <a:t>! </a:t>
            </a:r>
            <a:r>
              <a:rPr lang="fr-FR" sz="1400" dirty="0">
                <a:solidFill>
                  <a:srgbClr val="FF0000"/>
                </a:solidFill>
              </a:rPr>
              <a:t>Les notification des violations de sécurité doivent être adressées à l’autorité de contrôle «sans retard indu» - et si possible </a:t>
            </a:r>
            <a:r>
              <a:rPr lang="fr-FR" sz="1400" b="1" dirty="0">
                <a:solidFill>
                  <a:srgbClr val="FF0000"/>
                </a:solidFill>
              </a:rPr>
              <a:t>au plus tard 72 heures</a:t>
            </a:r>
            <a:r>
              <a:rPr lang="fr-FR" sz="1400" dirty="0">
                <a:solidFill>
                  <a:srgbClr val="FF0000"/>
                </a:solidFill>
              </a:rPr>
              <a:t> après «avoir pris connaissance» de la violation de la sécurité.</a:t>
            </a:r>
            <a:r>
              <a:rPr lang="en-GB" sz="1400" dirty="0">
                <a:solidFill>
                  <a:srgbClr val="FF0000"/>
                </a:solidFill>
              </a:rPr>
              <a:t> </a:t>
            </a:r>
          </a:p>
          <a:p>
            <a:pPr marL="1006475" indent="-285750" algn="just">
              <a:buFont typeface="Wingdings" panose="05000000000000000000" pitchFamily="2" charset="2"/>
              <a:buChar char="Ø"/>
            </a:pPr>
            <a:r>
              <a:rPr lang="fr-FR" sz="1400" b="1" dirty="0"/>
              <a:t>Prendre connaissance </a:t>
            </a:r>
            <a:r>
              <a:rPr lang="fr-FR" sz="1400" dirty="0"/>
              <a:t>= degré de certitude raisonnable</a:t>
            </a:r>
            <a:endParaRPr lang="en-GB" sz="1400" dirty="0"/>
          </a:p>
          <a:p>
            <a:pPr marL="1431925" indent="-355600" algn="just">
              <a:buFont typeface="Wingdings" panose="05000000000000000000" pitchFamily="2" charset="2"/>
              <a:buChar char="ü"/>
              <a:tabLst>
                <a:tab pos="1076325" algn="l"/>
              </a:tabLst>
            </a:pPr>
            <a:r>
              <a:rPr lang="fr-FR" sz="1400" dirty="0"/>
              <a:t>peu de temps pour les enquêtes</a:t>
            </a:r>
          </a:p>
          <a:p>
            <a:pPr marL="1431925" indent="-355600" algn="just">
              <a:buFont typeface="Wingdings" panose="05000000000000000000" pitchFamily="2" charset="2"/>
              <a:buChar char="ü"/>
              <a:tabLst>
                <a:tab pos="1076325" algn="l"/>
              </a:tabLst>
            </a:pPr>
            <a:r>
              <a:rPr lang="fr-LU" sz="1400" dirty="0"/>
              <a:t>Lorsqu’un sous-traitant informe un responsable du traitement qu’une violation de données s’est produite, le délai de 72 heures commence</a:t>
            </a:r>
          </a:p>
          <a:p>
            <a:pPr marL="1431925" indent="-355600">
              <a:buFont typeface="Wingdings" panose="05000000000000000000" pitchFamily="2" charset="2"/>
              <a:buChar char="ü"/>
              <a:tabLst>
                <a:tab pos="1076325" algn="l"/>
              </a:tabLst>
            </a:pPr>
            <a:endParaRPr lang="en-GB" sz="14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69AE18F-2039-44FF-B46B-3A3D09EF990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1132153-1909-4278-B03E-D7D58B8E4A8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v. Étude de </a:t>
            </a:r>
            <a:r>
              <a:rPr lang="en-GB" b="1" dirty="0" err="1">
                <a:solidFill>
                  <a:srgbClr val="0070C0"/>
                </a:solidFill>
              </a:rPr>
              <a:t>cas</a:t>
            </a:r>
            <a:endParaRPr lang="en-GB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4C20BA1D-883D-422B-8725-FEF5CBF67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98475"/>
            <a:ext cx="6211044" cy="22320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815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BFCFDCD-CEF6-41E2-86DB-1F6909C44D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5F722AE-BBFF-4D7A-AA85-5D85283FEA1E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0CF963-EFE1-4626-BEC9-3C50E7E36B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2173CB-9E92-48B0-9AE7-739C0549C0C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3892D3E-F32A-44D8-80AE-0F599C6A8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296160"/>
            <a:ext cx="9434087" cy="4765040"/>
          </a:xfrm>
        </p:spPr>
        <p:txBody>
          <a:bodyPr/>
          <a:lstStyle/>
          <a:p>
            <a:pPr marL="720725" lvl="0" indent="-365125">
              <a:buFont typeface="Courier New" panose="02070309020205020404" pitchFamily="49" charset="0"/>
              <a:buChar char="o"/>
            </a:pPr>
            <a:r>
              <a:rPr lang="fr-FR" sz="1600" b="1" i="1" dirty="0"/>
              <a:t>Quelles informations doivent être fournies dans la notification de violation de données à l’autorité de contrôle?</a:t>
            </a:r>
            <a:endParaRPr lang="en-GB" sz="1600" u="sng" dirty="0"/>
          </a:p>
          <a:p>
            <a:pPr marL="1076325" indent="-355600" algn="just"/>
            <a:r>
              <a:rPr lang="fr-FR" sz="1300" u="sng" dirty="0"/>
              <a:t>Les informations suivantes doivent (au moins) être fournies</a:t>
            </a:r>
            <a:r>
              <a:rPr lang="en-GB" sz="1300" dirty="0"/>
              <a:t>:</a:t>
            </a:r>
          </a:p>
          <a:p>
            <a:pPr marL="1076325" lvl="2" indent="-355600" algn="just">
              <a:buFont typeface="Wingdings" panose="05000000000000000000" pitchFamily="2" charset="2"/>
              <a:buChar char="ü"/>
            </a:pPr>
            <a:r>
              <a:rPr lang="fr-FR" sz="1400" dirty="0"/>
              <a:t>la nature de la violation de données à caractère personnel y compris, si possible</a:t>
            </a:r>
            <a:r>
              <a:rPr lang="en-GB" sz="1300" dirty="0"/>
              <a:t>:</a:t>
            </a:r>
          </a:p>
          <a:p>
            <a:pPr marL="1431925" lvl="3" indent="-355600" algn="just">
              <a:buFont typeface="Arial" panose="020B0604020202020204" pitchFamily="34" charset="0"/>
              <a:buChar char="•"/>
            </a:pPr>
            <a:r>
              <a:rPr lang="fr-FR" dirty="0"/>
              <a:t>les catégories et le nombre approximatif de personnes concernées par la violation</a:t>
            </a:r>
            <a:r>
              <a:rPr lang="en-GB" sz="1300" dirty="0"/>
              <a:t>; et</a:t>
            </a:r>
          </a:p>
          <a:p>
            <a:pPr marL="1431925" lvl="3" indent="-355600" algn="just">
              <a:buFont typeface="Arial" panose="020B0604020202020204" pitchFamily="34" charset="0"/>
              <a:buChar char="•"/>
            </a:pPr>
            <a:r>
              <a:rPr lang="fr-FR" dirty="0"/>
              <a:t>les catégories et le nombre approximatif d'enregistrements de données à caractère personnel concernés</a:t>
            </a:r>
            <a:r>
              <a:rPr lang="en-GB" sz="1300" dirty="0"/>
              <a:t>;</a:t>
            </a:r>
          </a:p>
          <a:p>
            <a:pPr marL="1076325" lvl="2" indent="-355600" algn="just">
              <a:buFont typeface="Wingdings" panose="05000000000000000000" pitchFamily="2" charset="2"/>
              <a:buChar char="ü"/>
            </a:pPr>
            <a:r>
              <a:rPr lang="fr-FR" sz="1400" dirty="0"/>
              <a:t>le nom et les coordonnées du délégué à la protection des données (si l’entreprise en a un) ou d'un autre point de contact auprès duquel des informations supplémentaires peuvent être obtenues</a:t>
            </a:r>
            <a:r>
              <a:rPr lang="en-GB" sz="1300" dirty="0"/>
              <a:t>;</a:t>
            </a:r>
          </a:p>
          <a:p>
            <a:pPr marL="1076325" lvl="2" indent="-355600" algn="just">
              <a:buFont typeface="Wingdings" panose="05000000000000000000" pitchFamily="2" charset="2"/>
              <a:buChar char="ü"/>
            </a:pPr>
            <a:r>
              <a:rPr lang="fr-FR" sz="1400" dirty="0"/>
              <a:t>les conséquences probables de la violation de données à caractère personnel</a:t>
            </a:r>
            <a:r>
              <a:rPr lang="en-GB" sz="1300" dirty="0"/>
              <a:t>; et</a:t>
            </a:r>
          </a:p>
          <a:p>
            <a:pPr marL="1076325" lvl="2" indent="-355600" algn="just">
              <a:buFont typeface="Wingdings" panose="05000000000000000000" pitchFamily="2" charset="2"/>
              <a:buChar char="ü"/>
            </a:pPr>
            <a:r>
              <a:rPr lang="fr-FR" sz="1400" dirty="0"/>
              <a:t>les mesures prises (ou que le responsable du traitement propose de prendre) pour remédier à la violation de données à caractère personnel, y compris, le cas échéant, les mesures pour en atténuer les éventuelles conséquences négatives.</a:t>
            </a:r>
            <a:r>
              <a:rPr lang="en-GB" sz="1300" dirty="0"/>
              <a:t>.</a:t>
            </a:r>
          </a:p>
          <a:p>
            <a:pPr marL="720725" lvl="2"/>
            <a:r>
              <a:rPr lang="en-GB" sz="1400" b="1" dirty="0">
                <a:solidFill>
                  <a:srgbClr val="00B050"/>
                </a:solidFill>
              </a:rPr>
              <a:t>! </a:t>
            </a:r>
            <a:r>
              <a:rPr lang="fr-FR" sz="1400" b="1" dirty="0">
                <a:solidFill>
                  <a:srgbClr val="00B050"/>
                </a:solidFill>
              </a:rPr>
              <a:t>La CNPD a mis en ligne un formulaire de notification de violation de données</a:t>
            </a:r>
            <a:endParaRPr lang="en-GB" sz="1400" b="1" dirty="0">
              <a:solidFill>
                <a:srgbClr val="00B050"/>
              </a:solidFill>
            </a:endParaRPr>
          </a:p>
          <a:p>
            <a:pPr marL="1006475" lvl="2" indent="-285750">
              <a:buFont typeface="Wingdings" panose="05000000000000000000" pitchFamily="2" charset="2"/>
              <a:buChar char="ü"/>
            </a:pPr>
            <a:r>
              <a:rPr lang="fr-LU" sz="1400" dirty="0"/>
              <a:t>informations supplémentaires peuvent être requises</a:t>
            </a:r>
          </a:p>
          <a:p>
            <a:pPr marL="1076325" lvl="2" indent="-355600">
              <a:buFont typeface="Wingdings" panose="05000000000000000000" pitchFamily="2" charset="2"/>
              <a:buChar char="ü"/>
            </a:pPr>
            <a:endParaRPr lang="en-GB" sz="1400" dirty="0"/>
          </a:p>
          <a:p>
            <a:pPr marL="1076325" lvl="3" indent="-355600">
              <a:buFont typeface="Wingdings" panose="05000000000000000000" pitchFamily="2" charset="2"/>
              <a:buChar char="ü"/>
            </a:pPr>
            <a:endParaRPr lang="en-GB" sz="1400" dirty="0"/>
          </a:p>
          <a:p>
            <a:pPr>
              <a:tabLst>
                <a:tab pos="720725" algn="l"/>
                <a:tab pos="1076325" algn="l"/>
              </a:tabLst>
            </a:pP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42DB724-3095-470A-9FB9-C0D6326F13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65EC4E9-3E59-4475-9559-B1DAA51618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v. Étude de </a:t>
            </a:r>
            <a:r>
              <a:rPr lang="en-GB" b="1" dirty="0" err="1">
                <a:solidFill>
                  <a:srgbClr val="0070C0"/>
                </a:solidFill>
              </a:rPr>
              <a:t>cas</a:t>
            </a:r>
            <a:endParaRPr lang="en-GB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513F1C43-D407-49D1-81DD-779294793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98475"/>
            <a:ext cx="6211044" cy="22320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713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3E5535F-8397-41D7-86F5-003E9F9AC4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5F722AE-BBFF-4D7A-AA85-5D85283FEA1E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5878F4-8E9D-4065-BDD0-2BB9034DEC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476D6C-23B0-45EC-B19C-8022B8FB0C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3A184F1-9BAE-4E9B-AC73-4BB17580D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725" indent="-457200" algn="just">
              <a:buFont typeface="Courier New" panose="02070309020205020404" pitchFamily="49" charset="0"/>
              <a:buChar char="o"/>
            </a:pPr>
            <a:r>
              <a:rPr lang="fr-CH" b="1" i="1" dirty="0"/>
              <a:t>Notification en plusieurs</a:t>
            </a:r>
            <a:r>
              <a:rPr lang="en-GB" b="1" i="1" dirty="0"/>
              <a:t> </a:t>
            </a:r>
            <a:r>
              <a:rPr lang="fr-LU" b="1" i="1" dirty="0"/>
              <a:t>étapes</a:t>
            </a:r>
          </a:p>
          <a:p>
            <a:pPr marL="720725" algn="just"/>
            <a:r>
              <a:rPr lang="en-GB" sz="1500" u="sng" dirty="0"/>
              <a:t>Remarque</a:t>
            </a:r>
            <a:r>
              <a:rPr lang="en-GB" sz="1500" dirty="0"/>
              <a:t>: </a:t>
            </a:r>
            <a:r>
              <a:rPr lang="fr-FR" sz="1500" dirty="0"/>
              <a:t>si le responsable du traitement ne dispose pas de toutes les informations énumérées ci-avant, il peut néanmoins procéder à la notification à l’autorité de contrôle si au moins la nature et l'origine de la violation sont présumées ou établies. Le reste des informations devra être communiqué à l’autorité de contrôle dès que le responsable du traitement en disposera</a:t>
            </a:r>
            <a:r>
              <a:rPr lang="en-GB" sz="1500" dirty="0"/>
              <a:t>.</a:t>
            </a:r>
          </a:p>
          <a:p>
            <a:pPr marL="720725" algn="just"/>
            <a:endParaRPr lang="en-GB" sz="1500" dirty="0"/>
          </a:p>
          <a:p>
            <a:pPr marL="720725" algn="just"/>
            <a:r>
              <a:rPr lang="en-GB" sz="1500" u="sng" dirty="0"/>
              <a:t>Remarque</a:t>
            </a:r>
            <a:r>
              <a:rPr lang="en-GB" sz="1500" dirty="0"/>
              <a:t>: </a:t>
            </a:r>
            <a:r>
              <a:rPr lang="fr-FR" sz="1500" dirty="0"/>
              <a:t>si le responsable du traitement notifie la violation de données à l’autorité de contrôle après le délai de 72 heures, il devra expliquer les raisons de ce retard</a:t>
            </a:r>
            <a:r>
              <a:rPr lang="en-GB" sz="1500" dirty="0"/>
              <a:t>.</a:t>
            </a:r>
          </a:p>
          <a:p>
            <a:pPr algn="just"/>
            <a:endParaRPr lang="fr-CH" sz="1600" dirty="0"/>
          </a:p>
          <a:p>
            <a:pPr marL="720725" indent="-457200" algn="just">
              <a:buFont typeface="Courier New" panose="02070309020205020404" pitchFamily="49" charset="0"/>
              <a:buChar char="o"/>
            </a:pPr>
            <a:r>
              <a:rPr lang="fr-FR" b="1" i="1" dirty="0"/>
              <a:t>Si une notification de violation de données est faite à la CNPD, celle-ci:</a:t>
            </a:r>
            <a:endParaRPr lang="en-GB" sz="1500" b="1" i="1" dirty="0"/>
          </a:p>
          <a:p>
            <a:pPr marL="1076325" lvl="0" indent="-355600" algn="just">
              <a:buFont typeface="+mj-lt"/>
              <a:buAutoNum type="arabicPeriod"/>
            </a:pPr>
            <a:r>
              <a:rPr lang="fr-FR" sz="1500" dirty="0"/>
              <a:t>accusera réception de la notification </a:t>
            </a:r>
          </a:p>
          <a:p>
            <a:pPr marL="1076325" lvl="0" indent="-355600" algn="just">
              <a:buFont typeface="+mj-lt"/>
              <a:buAutoNum type="arabicPeriod"/>
            </a:pPr>
            <a:r>
              <a:rPr lang="fr-FR" sz="1500" dirty="0"/>
              <a:t>vérifiera l’authenticité de la notification et contactera le responsable du traitement en cas de doute</a:t>
            </a:r>
            <a:endParaRPr lang="en-GB" sz="1500" dirty="0"/>
          </a:p>
          <a:p>
            <a:pPr marL="1076325" lvl="0" indent="-355600" algn="just">
              <a:buFont typeface="+mj-lt"/>
              <a:buAutoNum type="arabicPeriod"/>
            </a:pPr>
            <a:r>
              <a:rPr lang="fr-FR" sz="1500" dirty="0"/>
              <a:t>vérifiera le contenu de la notification et déterminera si davantage d'informations sont nécessaires et / ou si la violation doit être communiquée aux personnes concernées</a:t>
            </a:r>
            <a:endParaRPr lang="en-GB" sz="14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84877DE-BB7C-42B8-8EF0-EACEF52F35E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E97BD77-5692-4F06-AB9B-1B2C707CAAA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v. Étude de </a:t>
            </a:r>
            <a:r>
              <a:rPr lang="en-GB" b="1" dirty="0" err="1">
                <a:solidFill>
                  <a:srgbClr val="0070C0"/>
                </a:solidFill>
              </a:rPr>
              <a:t>cas</a:t>
            </a:r>
            <a:endParaRPr lang="en-GB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387D5939-0D13-4961-844B-DE97ABD9E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990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E044492-64BC-4788-A461-D2A4679BA0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5F722AE-BBFF-4D7A-AA85-5D85283FEA1E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720F8D-1D22-4F9F-BF53-2F23BD0949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C138F4-B11B-4AF1-AA60-D3330856801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88510C-C039-4C8D-A5D0-7549DBCF2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fr-FR" sz="1600" dirty="0"/>
              <a:t>Le RGPD est entré en vigueur le 25 mai 2016 et est devenu pleinement applicable après une période de transition de deux ans, le </a:t>
            </a:r>
            <a:r>
              <a:rPr lang="fr-FR" sz="1600" b="1" dirty="0"/>
              <a:t>25 mai 2018</a:t>
            </a:r>
            <a:r>
              <a:rPr lang="fr-FR" sz="1600" dirty="0"/>
              <a:t>.</a:t>
            </a:r>
          </a:p>
          <a:p>
            <a:pPr lvl="0" algn="just"/>
            <a:endParaRPr lang="en-GB" sz="1600" dirty="0"/>
          </a:p>
          <a:p>
            <a:pPr marL="355600" lvl="0" indent="-355600" algn="just">
              <a:buFont typeface="Wingdings" panose="05000000000000000000" pitchFamily="2" charset="2"/>
              <a:buChar char="q"/>
            </a:pPr>
            <a:r>
              <a:rPr lang="fr-FR" sz="1600" dirty="0"/>
              <a:t>Le RGPD préserve et s'appuie sur les principes de l'ancien régime en place au sein de l'UE. Les principes juridiques fondamentaux restent les mêmes </a:t>
            </a:r>
            <a:r>
              <a:rPr lang="fr-FR" sz="1600" b="1" dirty="0"/>
              <a:t>MAIS</a:t>
            </a:r>
            <a:r>
              <a:rPr lang="fr-FR" sz="1600" dirty="0"/>
              <a:t> ajout du principe d’«</a:t>
            </a:r>
            <a:r>
              <a:rPr lang="fr-FR" sz="1600" b="1" dirty="0" err="1"/>
              <a:t>accountability</a:t>
            </a:r>
            <a:r>
              <a:rPr lang="fr-FR" sz="1600" dirty="0"/>
              <a:t>» (suppression des notifications/demandes d’autorisation à la CNPD </a:t>
            </a:r>
            <a:r>
              <a:rPr lang="fr-FR" sz="1600" b="1" dirty="0"/>
              <a:t>MAIS </a:t>
            </a:r>
            <a:r>
              <a:rPr lang="fr-FR" sz="1600" dirty="0"/>
              <a:t>besoin accru de documenter les traitements de données).</a:t>
            </a:r>
          </a:p>
          <a:p>
            <a:pPr marL="355600" lvl="0" indent="-355600" algn="just">
              <a:buFont typeface="Wingdings" panose="05000000000000000000" pitchFamily="2" charset="2"/>
              <a:buChar char="q"/>
            </a:pPr>
            <a:endParaRPr lang="en-GB" sz="1600" dirty="0"/>
          </a:p>
          <a:p>
            <a:pPr marL="355600" lvl="0" indent="-355600" algn="just">
              <a:buFont typeface="Wingdings" panose="05000000000000000000" pitchFamily="2" charset="2"/>
              <a:buChar char="q"/>
            </a:pPr>
            <a:r>
              <a:rPr lang="fr-LU" sz="1600" dirty="0"/>
              <a:t>Un Règlement plutôt qu’une directive: </a:t>
            </a:r>
            <a:endParaRPr lang="en-GB" sz="1600" dirty="0"/>
          </a:p>
          <a:p>
            <a:pPr marL="720725" indent="-365125" algn="just">
              <a:buFont typeface="Courier New" panose="02070309020205020404" pitchFamily="49" charset="0"/>
              <a:buChar char="o"/>
            </a:pPr>
            <a:r>
              <a:rPr lang="en-GB" sz="1600" dirty="0"/>
              <a:t>Le RGPD a un </a:t>
            </a:r>
            <a:r>
              <a:rPr lang="en-GB" sz="1600" b="1" dirty="0" err="1"/>
              <a:t>effet</a:t>
            </a:r>
            <a:r>
              <a:rPr lang="en-GB" sz="1600" b="1" dirty="0"/>
              <a:t> direct </a:t>
            </a:r>
            <a:r>
              <a:rPr lang="en-GB" sz="1600" dirty="0"/>
              <a:t>dans </a:t>
            </a:r>
            <a:r>
              <a:rPr lang="en-GB" sz="1600" dirty="0" err="1"/>
              <a:t>tous</a:t>
            </a:r>
            <a:r>
              <a:rPr lang="en-GB" sz="1600" dirty="0"/>
              <a:t> les </a:t>
            </a:r>
            <a:r>
              <a:rPr lang="fr-FR" sz="1600" dirty="0"/>
              <a:t>États</a:t>
            </a:r>
            <a:r>
              <a:rPr lang="en-GB" sz="1600" dirty="0"/>
              <a:t> </a:t>
            </a:r>
            <a:r>
              <a:rPr lang="en-GB" sz="1600" dirty="0" err="1"/>
              <a:t>membres</a:t>
            </a:r>
            <a:r>
              <a:rPr lang="en-GB" sz="1600" dirty="0"/>
              <a:t> de </a:t>
            </a:r>
            <a:r>
              <a:rPr lang="en-GB" sz="1600" dirty="0" err="1"/>
              <a:t>l’UE</a:t>
            </a:r>
            <a:r>
              <a:rPr lang="en-GB" sz="1600" dirty="0"/>
              <a:t> (but du </a:t>
            </a:r>
            <a:r>
              <a:rPr lang="en-GB" sz="1600" dirty="0" err="1"/>
              <a:t>législateur</a:t>
            </a:r>
            <a:r>
              <a:rPr lang="en-GB" sz="1600" dirty="0"/>
              <a:t> : </a:t>
            </a:r>
            <a:r>
              <a:rPr lang="fr-FR" sz="1600" dirty="0"/>
              <a:t>aider les entreprises et les particuliers en créant un ensemble unique de règles dans l'ensemble de l'Union européenne</a:t>
            </a:r>
            <a:r>
              <a:rPr lang="en-GB" sz="1600" dirty="0"/>
              <a:t>)</a:t>
            </a:r>
          </a:p>
          <a:p>
            <a:pPr marL="720725" indent="-365125" algn="just">
              <a:buFont typeface="Courier New" panose="02070309020205020404" pitchFamily="49" charset="0"/>
              <a:buChar char="o"/>
            </a:pPr>
            <a:endParaRPr lang="en-GB" sz="1600" dirty="0"/>
          </a:p>
          <a:p>
            <a:pPr marL="720725" indent="-365125" algn="just">
              <a:buFont typeface="Courier New" panose="02070309020205020404" pitchFamily="49" charset="0"/>
              <a:buChar char="o"/>
            </a:pPr>
            <a:r>
              <a:rPr lang="en-GB" sz="1600" dirty="0"/>
              <a:t>Harmonisation </a:t>
            </a:r>
            <a:r>
              <a:rPr lang="en-GB" sz="1600" b="1" dirty="0"/>
              <a:t>MAIS</a:t>
            </a:r>
            <a:r>
              <a:rPr lang="en-GB" sz="1600" dirty="0"/>
              <a:t>: </a:t>
            </a:r>
            <a:r>
              <a:rPr lang="fr-FR" sz="1600" dirty="0"/>
              <a:t>Les États membres peuvent prévoir </a:t>
            </a:r>
            <a:r>
              <a:rPr lang="fr-FR" sz="1600" b="1" dirty="0"/>
              <a:t>des règles plus spécifiques </a:t>
            </a:r>
            <a:r>
              <a:rPr lang="fr-FR" sz="1600" dirty="0"/>
              <a:t>dans certains domaines (par exemple, en matière de droit du travail) et peuvent utiliser les lois locales pour déroger au RGPD.</a:t>
            </a:r>
            <a:endParaRPr lang="en-GB" sz="16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EF101AB-8CDE-4EBD-ACF5-4688CDDBAC0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20001" y="1369878"/>
            <a:ext cx="9434086" cy="924059"/>
          </a:xfrm>
        </p:spPr>
        <p:txBody>
          <a:bodyPr/>
          <a:lstStyle/>
          <a:p>
            <a:r>
              <a:rPr lang="en-GB" cap="all" dirty="0"/>
              <a:t> 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06CE744-814C-4D4F-A8A5-B993200FBF4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0000" y="768899"/>
            <a:ext cx="9348559" cy="586800"/>
          </a:xfrm>
        </p:spPr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I. Introduction : </a:t>
            </a:r>
            <a:r>
              <a:rPr lang="en-GB" b="1" dirty="0" err="1">
                <a:solidFill>
                  <a:srgbClr val="0070C0"/>
                </a:solidFill>
              </a:rPr>
              <a:t>qu’est-ce</a:t>
            </a:r>
            <a:r>
              <a:rPr lang="en-GB" b="1" dirty="0">
                <a:solidFill>
                  <a:srgbClr val="0070C0"/>
                </a:solidFill>
              </a:rPr>
              <a:t> que le </a:t>
            </a:r>
            <a:r>
              <a:rPr lang="en-GB" b="1" dirty="0" err="1">
                <a:solidFill>
                  <a:srgbClr val="0070C0"/>
                </a:solidFill>
              </a:rPr>
              <a:t>rgpD</a:t>
            </a:r>
            <a:r>
              <a:rPr lang="en-GB" b="1" dirty="0">
                <a:solidFill>
                  <a:srgbClr val="0070C0"/>
                </a:solidFill>
              </a:rPr>
              <a:t> ?</a:t>
            </a:r>
          </a:p>
          <a:p>
            <a:endParaRPr lang="en-GB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9148E52-C4E9-4A6B-A38C-DE1402391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9703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5228AA9-9069-49F2-BA90-9BC31D394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5F722AE-BBFF-4D7A-AA85-5D85283FEA1E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9176CE-4CB9-412E-9EF3-3C1C0EFBDA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F512C4-21F6-4C8A-9579-24F6F7FBE04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8225812-AF9A-4C38-A46D-26C25550F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25320"/>
            <a:ext cx="9434087" cy="5150840"/>
          </a:xfrm>
        </p:spPr>
        <p:txBody>
          <a:bodyPr/>
          <a:lstStyle/>
          <a:p>
            <a:pPr marL="355600" lvl="0" indent="-355600" algn="just" defTabSz="538163">
              <a:buFont typeface="Wingdings" panose="05000000000000000000" pitchFamily="2" charset="2"/>
              <a:buChar char="q"/>
            </a:pPr>
            <a:r>
              <a:rPr lang="fr-FR" sz="1600" b="1" i="1" dirty="0"/>
              <a:t>Dans quelles situations les personnes concernées devraient-elles être informées</a:t>
            </a:r>
            <a:r>
              <a:rPr lang="en-GB" sz="1600" b="1" i="1" dirty="0"/>
              <a:t>?</a:t>
            </a:r>
          </a:p>
          <a:p>
            <a:pPr marL="720725" indent="-365125" algn="just">
              <a:buFont typeface="Courier New" panose="02070309020205020404" pitchFamily="49" charset="0"/>
              <a:buChar char="o"/>
              <a:tabLst>
                <a:tab pos="720725" algn="l"/>
              </a:tabLst>
            </a:pPr>
            <a:r>
              <a:rPr lang="fr-FR" sz="1400" dirty="0"/>
              <a:t>lorsque le risque d'atteinte aux droits et libertés des personnes concernées est jugé </a:t>
            </a:r>
            <a:r>
              <a:rPr lang="fr-FR" sz="1400" b="1" dirty="0">
                <a:solidFill>
                  <a:srgbClr val="FF0000"/>
                </a:solidFill>
              </a:rPr>
              <a:t>suffisamment élevé </a:t>
            </a:r>
            <a:r>
              <a:rPr lang="fr-FR" sz="1400" dirty="0"/>
              <a:t>pour justifier une notification</a:t>
            </a:r>
            <a:r>
              <a:rPr lang="en-GB" sz="1400" dirty="0"/>
              <a:t>.</a:t>
            </a:r>
          </a:p>
          <a:p>
            <a:pPr marL="720725" indent="-365125" algn="just">
              <a:buFont typeface="Courier New" panose="02070309020205020404" pitchFamily="49" charset="0"/>
              <a:buChar char="o"/>
              <a:tabLst>
                <a:tab pos="720725" algn="l"/>
              </a:tabLst>
            </a:pPr>
            <a:r>
              <a:rPr lang="fr-FR" sz="1400" dirty="0"/>
              <a:t>Exemple: discrimination, usurpation d'identité ou fraude, perte financière ou atteinte à la réputation</a:t>
            </a:r>
            <a:endParaRPr lang="en-GB" sz="1600" dirty="0"/>
          </a:p>
          <a:p>
            <a:pPr marL="720725" indent="-365125" algn="just" defTabSz="630238">
              <a:buFont typeface="Courier New" panose="02070309020205020404" pitchFamily="49" charset="0"/>
              <a:buChar char="o"/>
            </a:pPr>
            <a:r>
              <a:rPr lang="fr-FR" sz="1600" b="1" i="1" dirty="0"/>
              <a:t>Quelles informations doivent être fournies aux personnes concernées</a:t>
            </a:r>
            <a:r>
              <a:rPr lang="en-GB" sz="1600" b="1" i="1" dirty="0"/>
              <a:t>?</a:t>
            </a:r>
          </a:p>
          <a:p>
            <a:pPr marL="1076325" lvl="2" indent="-365125" algn="just">
              <a:buFont typeface="Wingdings" panose="05000000000000000000" pitchFamily="2" charset="2"/>
              <a:buChar char="Ø"/>
            </a:pPr>
            <a:r>
              <a:rPr lang="fr-FR" sz="1400" dirty="0"/>
              <a:t>le nom et les coordonnées du délégué à la protection des données (si l’entreprise en a un) ou d'un autre point de contact auprès duquel des informations supplémentaires peuvent être obtenues</a:t>
            </a:r>
            <a:r>
              <a:rPr lang="en-GB" sz="1400" dirty="0"/>
              <a:t>;</a:t>
            </a:r>
          </a:p>
          <a:p>
            <a:pPr marL="1076325" lvl="2" indent="-365125" algn="just">
              <a:buFont typeface="Wingdings" panose="05000000000000000000" pitchFamily="2" charset="2"/>
              <a:buChar char="Ø"/>
            </a:pPr>
            <a:r>
              <a:rPr lang="fr-FR" sz="1400" dirty="0"/>
              <a:t>les conséquences probables de la violation de données à caractère personnel</a:t>
            </a:r>
            <a:r>
              <a:rPr lang="en-GB" sz="1400" dirty="0"/>
              <a:t>; et</a:t>
            </a:r>
          </a:p>
          <a:p>
            <a:pPr marL="1076325" lvl="2" indent="-365125" algn="just">
              <a:buFont typeface="Wingdings" panose="05000000000000000000" pitchFamily="2" charset="2"/>
              <a:buChar char="Ø"/>
            </a:pPr>
            <a:r>
              <a:rPr lang="fr-FR" sz="1400" dirty="0"/>
              <a:t>les mesures prises ou que le responsable du traitement propose de prendre pour remédier à la violation de données à caractère personnel, y compris, le cas échéant, les mesures pour en atténuer les éventuelles conséquences négatives</a:t>
            </a:r>
            <a:r>
              <a:rPr lang="en-GB" sz="1400" dirty="0"/>
              <a:t>.</a:t>
            </a:r>
          </a:p>
          <a:p>
            <a:pPr marL="1076325" lvl="2" indent="-365125" algn="just">
              <a:buFont typeface="Wingdings" panose="05000000000000000000" pitchFamily="2" charset="2"/>
              <a:buChar char="Ø"/>
            </a:pPr>
            <a:r>
              <a:rPr lang="fr-FR" sz="1400" dirty="0"/>
              <a:t>il est également possible de conseiller la personne concernée sur les mesures à prendre pour réduire les risques associés à la violation de données à caractère personnel (par exemple, réinitialisation des mots de passe)</a:t>
            </a:r>
            <a:r>
              <a:rPr lang="en-GB" sz="1400" dirty="0"/>
              <a:t>.</a:t>
            </a:r>
          </a:p>
          <a:p>
            <a:pPr marL="720725" lvl="2" indent="-365125" algn="just">
              <a:buFont typeface="Courier New" panose="02070309020205020404" pitchFamily="49" charset="0"/>
              <a:buChar char="o"/>
              <a:tabLst>
                <a:tab pos="803275" algn="l"/>
              </a:tabLst>
            </a:pPr>
            <a:r>
              <a:rPr lang="fr-CH" dirty="0"/>
              <a:t>Canaux d’information des personnes concernées (canaux habituels jugés suffisants, par ex: courriel, courrier, bannières de site Web, etc..)</a:t>
            </a:r>
          </a:p>
          <a:p>
            <a:pPr marL="720725" lvl="2" indent="-365125" algn="just">
              <a:buFont typeface="Courier New" panose="02070309020205020404" pitchFamily="49" charset="0"/>
              <a:buChar char="o"/>
              <a:tabLst>
                <a:tab pos="803275" algn="l"/>
              </a:tabLst>
            </a:pPr>
            <a:r>
              <a:rPr lang="fr-CH" dirty="0"/>
              <a:t>Langage clair</a:t>
            </a:r>
          </a:p>
          <a:p>
            <a:pPr marL="720725" lvl="2" indent="-365125" algn="just">
              <a:buFont typeface="Courier New" panose="02070309020205020404" pitchFamily="49" charset="0"/>
              <a:buChar char="o"/>
              <a:tabLst>
                <a:tab pos="803275" algn="l"/>
              </a:tabLst>
            </a:pPr>
            <a:r>
              <a:rPr lang="fr-CH" dirty="0"/>
              <a:t>Dans certains cas, la</a:t>
            </a:r>
            <a:r>
              <a:rPr lang="fr-FR" dirty="0"/>
              <a:t> communication aux personnes concernées n'est pas requise (ex. données chiffrées, mesures ont été prises pour éviter tout impact sur les personnes concernées)</a:t>
            </a:r>
            <a:endParaRPr lang="en-GB" sz="1600" b="1" i="1" dirty="0"/>
          </a:p>
          <a:p>
            <a:endParaRPr lang="en-GB" sz="1400" dirty="0"/>
          </a:p>
          <a:p>
            <a:endParaRPr lang="en-GB" sz="16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D713DF2-2C63-4136-9AAD-0639114A7CA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25960" y="901261"/>
            <a:ext cx="6211044" cy="924059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CD80A50-03B0-40AE-A60B-77BC8127955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v. Étude de </a:t>
            </a:r>
            <a:r>
              <a:rPr lang="en-GB" b="1" dirty="0" err="1">
                <a:solidFill>
                  <a:srgbClr val="0070C0"/>
                </a:solidFill>
              </a:rPr>
              <a:t>cas</a:t>
            </a:r>
            <a:endParaRPr lang="en-GB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41ED1B1B-AD9E-4F7D-A404-E735844EF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32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7CCFA91-D679-4C2C-B822-00CB7FAAC6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5F722AE-BBFF-4D7A-AA85-5D85283FEA1E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F9456F-0413-4813-90E3-435B260390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3F3FED-C791-4CA6-9476-A774FFB349B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57A5EEC-67E8-4956-89AD-B7584968B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725" indent="-365125">
              <a:buFont typeface="Wingdings" panose="05000000000000000000" pitchFamily="2" charset="2"/>
              <a:buChar char="v"/>
            </a:pPr>
            <a:r>
              <a:rPr lang="en-GB" b="1" dirty="0" err="1">
                <a:solidFill>
                  <a:srgbClr val="FF0000"/>
                </a:solidFill>
              </a:rPr>
              <a:t>Préparez-vous</a:t>
            </a:r>
            <a:r>
              <a:rPr lang="en-GB" b="1" dirty="0">
                <a:solidFill>
                  <a:srgbClr val="FF0000"/>
                </a:solidFill>
              </a:rPr>
              <a:t>!</a:t>
            </a:r>
            <a:endParaRPr lang="en-GB" sz="1600" dirty="0"/>
          </a:p>
          <a:p>
            <a:pPr marL="1076325" lvl="0" indent="-355600" algn="just">
              <a:buFont typeface="Arial" panose="020B0604020202020204" pitchFamily="34" charset="0"/>
              <a:buChar char="•"/>
            </a:pPr>
            <a:r>
              <a:rPr lang="fr-FR" sz="1500" dirty="0"/>
              <a:t>Mettez en place une politique interne dédiée </a:t>
            </a:r>
          </a:p>
          <a:p>
            <a:pPr marL="1076325" lvl="0" indent="-355600" algn="just">
              <a:buFont typeface="Arial" panose="020B0604020202020204" pitchFamily="34" charset="0"/>
              <a:buChar char="•"/>
            </a:pPr>
            <a:r>
              <a:rPr lang="fr-FR" sz="1500" dirty="0"/>
              <a:t>Mettez en place une ligne de rapport des violations de données (avec une répartition claire des responsabilités</a:t>
            </a:r>
            <a:r>
              <a:rPr lang="en-GB" sz="1500" dirty="0"/>
              <a:t>)</a:t>
            </a:r>
          </a:p>
          <a:p>
            <a:pPr marL="1076325" lvl="0" indent="-355600" algn="just">
              <a:buFont typeface="Arial" panose="020B0604020202020204" pitchFamily="34" charset="0"/>
              <a:buChar char="•"/>
            </a:pPr>
            <a:r>
              <a:rPr lang="fr-FR" sz="1500" dirty="0"/>
              <a:t>Formez le personnel sur ce qui constitue une violation de données et sur la procédure à suivre en cas de violation de données</a:t>
            </a:r>
          </a:p>
          <a:p>
            <a:pPr marL="1076325" lvl="0" indent="-355600" algn="just">
              <a:buFont typeface="Arial" panose="020B0604020202020204" pitchFamily="34" charset="0"/>
              <a:buChar char="•"/>
            </a:pPr>
            <a:r>
              <a:rPr lang="fr-FR" sz="1500" dirty="0"/>
              <a:t>Mettez en place un registre interne des violations de données (toutes les violations doivent être enregistrées</a:t>
            </a:r>
            <a:r>
              <a:rPr lang="en-GB" sz="1500" dirty="0"/>
              <a:t>!)</a:t>
            </a:r>
          </a:p>
          <a:p>
            <a:pPr marL="1076325" lvl="0" indent="-355600" algn="just">
              <a:buFont typeface="Arial" panose="020B0604020202020204" pitchFamily="34" charset="0"/>
              <a:buChar char="•"/>
            </a:pPr>
            <a:r>
              <a:rPr lang="fr-FR" sz="1500" dirty="0"/>
              <a:t>Élaborez une stratégie de communication pour les personnes concernées et les autorités de contrôle (préparez des modèles de lettres de notification aux personnes concernées et aux autorités de contrôle</a:t>
            </a:r>
            <a:r>
              <a:rPr lang="en-GB" sz="1500" dirty="0"/>
              <a:t>)</a:t>
            </a:r>
          </a:p>
          <a:p>
            <a:pPr marL="1076325" lvl="0" indent="-355600" algn="just">
              <a:buFont typeface="Arial" panose="020B0604020202020204" pitchFamily="34" charset="0"/>
              <a:buChar char="•"/>
            </a:pPr>
            <a:r>
              <a:rPr lang="fr-FR" sz="1500" dirty="0"/>
              <a:t>Envisagez de mettre en place une «équipe centrale» pour traiter les atteintes à la sécurité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97F2E6A-AFD6-4B3D-A576-71C9D0A8D8C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1FC361-1105-4B27-800F-DC799CD8B51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CH" b="1" dirty="0">
                <a:solidFill>
                  <a:srgbClr val="0070C0"/>
                </a:solidFill>
              </a:rPr>
              <a:t>VI. «CHECK LIST»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1B4FD36-0447-4637-8FE0-B6DDFAA47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1033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0F469A8-14FA-4347-9E5C-9F28882E20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5F722AE-BBFF-4D7A-AA85-5D85283FEA1E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344633-726A-4AC4-943F-E15D2A744D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1054D2-F5CC-4F9A-A387-22CB25C10D7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3349943-351D-4920-9C2E-4E7BDF2F1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725" indent="-365125" algn="just">
              <a:buFont typeface="Wingdings" panose="05000000000000000000" pitchFamily="2" charset="2"/>
              <a:buChar char="v"/>
            </a:pPr>
            <a:r>
              <a:rPr lang="en-GB" b="1" dirty="0">
                <a:solidFill>
                  <a:srgbClr val="FF0000"/>
                </a:solidFill>
              </a:rPr>
              <a:t>! </a:t>
            </a:r>
            <a:r>
              <a:rPr lang="en-GB" b="1" dirty="0" err="1">
                <a:solidFill>
                  <a:srgbClr val="FF0000"/>
                </a:solidFill>
              </a:rPr>
              <a:t>Gardez</a:t>
            </a:r>
            <a:r>
              <a:rPr lang="en-GB" b="1" dirty="0">
                <a:solidFill>
                  <a:srgbClr val="FF0000"/>
                </a:solidFill>
              </a:rPr>
              <a:t> à </a:t>
            </a:r>
            <a:r>
              <a:rPr lang="en-GB" b="1" dirty="0" err="1">
                <a:solidFill>
                  <a:srgbClr val="FF0000"/>
                </a:solidFill>
              </a:rPr>
              <a:t>l’esprit</a:t>
            </a:r>
            <a:r>
              <a:rPr lang="en-GB" b="1" dirty="0"/>
              <a:t>:</a:t>
            </a:r>
            <a:r>
              <a:rPr lang="en-GB" dirty="0"/>
              <a:t> </a:t>
            </a:r>
            <a:r>
              <a:rPr lang="fr-FR" dirty="0"/>
              <a:t>Chaque incident est </a:t>
            </a:r>
            <a:r>
              <a:rPr lang="fr-FR" b="1" dirty="0"/>
              <a:t>spécifique</a:t>
            </a:r>
            <a:r>
              <a:rPr lang="fr-FR" dirty="0"/>
              <a:t>, mais un certain nombre de questions clés doivent être posées </a:t>
            </a:r>
            <a:r>
              <a:rPr lang="fr-CH" dirty="0"/>
              <a:t>dans tous les cas</a:t>
            </a:r>
            <a:r>
              <a:rPr lang="en-GB" dirty="0"/>
              <a:t>:</a:t>
            </a:r>
          </a:p>
          <a:p>
            <a:pPr marL="1076325" indent="-365125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1076325" lvl="0" indent="-365125" algn="just">
              <a:buFont typeface="Arial" panose="020B0604020202020204" pitchFamily="34" charset="0"/>
              <a:buChar char="•"/>
            </a:pPr>
            <a:r>
              <a:rPr lang="fr-LU" dirty="0"/>
              <a:t>Quand le délai de notification de 72 heure commence-t-il?</a:t>
            </a:r>
          </a:p>
          <a:p>
            <a:pPr marL="1076325" lvl="0" indent="-365125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1076325" lvl="0" indent="-365125" algn="just">
              <a:buFont typeface="Arial" panose="020B0604020202020204" pitchFamily="34" charset="0"/>
              <a:buChar char="•"/>
            </a:pPr>
            <a:r>
              <a:rPr lang="fr-FR" dirty="0"/>
              <a:t>Quelles personnes physiques sont concernées</a:t>
            </a:r>
            <a:r>
              <a:rPr lang="en-GB" dirty="0"/>
              <a:t>? </a:t>
            </a:r>
          </a:p>
          <a:p>
            <a:pPr marL="1076325" lvl="0" indent="-365125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1076325" lvl="0" indent="-365125" algn="just">
              <a:buFont typeface="Arial" panose="020B0604020202020204" pitchFamily="34" charset="0"/>
              <a:buChar char="•"/>
            </a:pPr>
            <a:r>
              <a:rPr lang="fr-FR" dirty="0"/>
              <a:t>Quelles données personnelles sont affectées (en termes de «volume», «nature» et «sensibilité»)</a:t>
            </a:r>
            <a:r>
              <a:rPr lang="en-GB" dirty="0"/>
              <a:t>? </a:t>
            </a:r>
          </a:p>
          <a:p>
            <a:pPr marL="1076325" lvl="0" indent="-365125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1076325" lvl="0" indent="-365125" algn="just">
              <a:buFont typeface="Arial" panose="020B0604020202020204" pitchFamily="34" charset="0"/>
              <a:buChar char="•"/>
            </a:pPr>
            <a:r>
              <a:rPr lang="fr-FR" dirty="0"/>
              <a:t>La violation de données à caractère personnel entraîne-t-elle un risque élevé pour les droits et libertés des personnes physiques</a:t>
            </a:r>
            <a:r>
              <a:rPr lang="en-GB" dirty="0"/>
              <a:t>?</a:t>
            </a:r>
          </a:p>
          <a:p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6DB9AB1-A713-4DD8-9A55-20F1B705AE0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7A0DDB6-B0A8-4764-9019-5FC74728610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CH" b="1" dirty="0">
                <a:solidFill>
                  <a:srgbClr val="0070C0"/>
                </a:solidFill>
              </a:rPr>
              <a:t>VI. «CHECK LIST»</a:t>
            </a:r>
            <a:endParaRPr lang="en-GB" b="1" dirty="0">
              <a:solidFill>
                <a:srgbClr val="0070C0"/>
              </a:solidFill>
            </a:endParaRPr>
          </a:p>
          <a:p>
            <a:endParaRPr lang="en-GB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731085F-E810-4071-A6E7-DC1075B8C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809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6BC9E03-2F3A-4D52-959D-009F453C08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5F722AE-BBFF-4D7A-AA85-5D85283FEA1E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44EC12-64E9-413D-B36D-1D635C07FD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DF94DC-1506-4F79-B6D5-A33AE1D8001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EB7F6A6-735C-4E50-9BB8-AA59246C0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296160"/>
            <a:ext cx="9434087" cy="4680000"/>
          </a:xfrm>
        </p:spPr>
        <p:txBody>
          <a:bodyPr/>
          <a:lstStyle/>
          <a:p>
            <a:pPr marL="720725" lvl="0" indent="-376238" algn="just">
              <a:buFont typeface="Wingdings" panose="05000000000000000000" pitchFamily="2" charset="2"/>
              <a:buChar char="v"/>
            </a:pPr>
            <a:r>
              <a:rPr lang="fr-FR" dirty="0"/>
              <a:t>Selon le secteur d'activité, il peut y avoir des obligations de notification supplémentaires</a:t>
            </a:r>
            <a:r>
              <a:rPr lang="en-GB" dirty="0"/>
              <a:t>:</a:t>
            </a:r>
          </a:p>
          <a:p>
            <a:pPr marL="1006475" lvl="1" indent="-285750" algn="just">
              <a:buFont typeface="Arial" panose="020B0604020202020204" pitchFamily="34" charset="0"/>
              <a:buChar char="•"/>
            </a:pPr>
            <a:r>
              <a:rPr lang="fr-FR" sz="1600" b="0" dirty="0">
                <a:solidFill>
                  <a:schemeClr val="tx1"/>
                </a:solidFill>
              </a:rPr>
              <a:t>Fournisseur de services de communications électroniques: obligation de notification en vertu de la </a:t>
            </a:r>
            <a:r>
              <a:rPr lang="fr-FR" sz="1600" dirty="0">
                <a:solidFill>
                  <a:schemeClr val="tx1"/>
                </a:solidFill>
              </a:rPr>
              <a:t>loi du 30 mai 2005 </a:t>
            </a:r>
            <a:r>
              <a:rPr lang="fr-FR" sz="1600" b="0" dirty="0">
                <a:solidFill>
                  <a:schemeClr val="tx1"/>
                </a:solidFill>
              </a:rPr>
              <a:t>concernant la protection de la vie privée dans le secteur des communications électroniques</a:t>
            </a:r>
            <a:r>
              <a:rPr lang="en-GB" sz="1600" b="0" dirty="0">
                <a:solidFill>
                  <a:schemeClr val="tx1"/>
                </a:solidFill>
              </a:rPr>
              <a:t>. </a:t>
            </a:r>
          </a:p>
          <a:p>
            <a:pPr marL="1076325" lvl="1" indent="-355600" algn="just">
              <a:buFont typeface="Arial" panose="020B0604020202020204" pitchFamily="34" charset="0"/>
              <a:buChar char="•"/>
            </a:pPr>
            <a:endParaRPr lang="en-GB" sz="1600" b="0" dirty="0">
              <a:solidFill>
                <a:schemeClr val="tx1"/>
              </a:solidFill>
            </a:endParaRPr>
          </a:p>
          <a:p>
            <a:pPr marL="1076325" lvl="1" indent="-355600" algn="just">
              <a:buFont typeface="Arial" panose="020B0604020202020204" pitchFamily="34" charset="0"/>
              <a:buChar char="•"/>
            </a:pPr>
            <a:r>
              <a:rPr lang="fr-FR" sz="1600" b="0" dirty="0">
                <a:solidFill>
                  <a:schemeClr val="tx1"/>
                </a:solidFill>
              </a:rPr>
              <a:t>Prestataire de services de confiance: obligation de notification en vertu du règlement sur l'identification électronique et les services de confiance (</a:t>
            </a:r>
            <a:r>
              <a:rPr lang="fr-FR" sz="1600" dirty="0" err="1">
                <a:solidFill>
                  <a:schemeClr val="tx1"/>
                </a:solidFill>
              </a:rPr>
              <a:t>eIDAS</a:t>
            </a:r>
            <a:r>
              <a:rPr lang="fr-FR" sz="1600" b="0" dirty="0">
                <a:solidFill>
                  <a:schemeClr val="tx1"/>
                </a:solidFill>
              </a:rPr>
              <a:t>)</a:t>
            </a:r>
            <a:r>
              <a:rPr lang="en-GB" sz="1600" b="0" dirty="0">
                <a:solidFill>
                  <a:schemeClr val="tx1"/>
                </a:solidFill>
              </a:rPr>
              <a:t>. </a:t>
            </a:r>
          </a:p>
          <a:p>
            <a:pPr marL="1076325" lvl="1" indent="-355600" algn="just">
              <a:buFont typeface="Arial" panose="020B0604020202020204" pitchFamily="34" charset="0"/>
              <a:buChar char="•"/>
            </a:pPr>
            <a:endParaRPr lang="en-GB" sz="1600" b="0" dirty="0">
              <a:solidFill>
                <a:schemeClr val="tx1"/>
              </a:solidFill>
            </a:endParaRPr>
          </a:p>
          <a:p>
            <a:pPr marL="1076325" lvl="1" indent="-355600" algn="just">
              <a:buFont typeface="Arial" panose="020B0604020202020204" pitchFamily="34" charset="0"/>
              <a:buChar char="•"/>
            </a:pPr>
            <a:r>
              <a:rPr lang="fr-FR" sz="1600" b="0" dirty="0">
                <a:solidFill>
                  <a:schemeClr val="tx1"/>
                </a:solidFill>
              </a:rPr>
              <a:t>Opérateur de services essentiels ou fournisseurs de services numériques: obligations de signalement des incidents en vertu de la directive concernant des mesures destinées à assurer un niveau élevé commun de sécurité des réseaux et des systèmes d'information dans l'Union (</a:t>
            </a:r>
            <a:r>
              <a:rPr lang="fr-FR" sz="1600" dirty="0">
                <a:solidFill>
                  <a:schemeClr val="tx1"/>
                </a:solidFill>
              </a:rPr>
              <a:t>NIS Directive</a:t>
            </a:r>
            <a:r>
              <a:rPr lang="fr-FR" sz="1600" b="0" dirty="0">
                <a:solidFill>
                  <a:schemeClr val="tx1"/>
                </a:solidFill>
              </a:rPr>
              <a:t>)</a:t>
            </a:r>
            <a:r>
              <a:rPr lang="en-GB" sz="1600" b="0" dirty="0">
                <a:solidFill>
                  <a:schemeClr val="tx1"/>
                </a:solidFill>
              </a:rPr>
              <a:t>. </a:t>
            </a:r>
          </a:p>
          <a:p>
            <a:pPr marL="1076325" lvl="1" indent="-355600" algn="just">
              <a:buFont typeface="Arial" panose="020B0604020202020204" pitchFamily="34" charset="0"/>
              <a:buChar char="•"/>
            </a:pPr>
            <a:endParaRPr lang="en-GB" sz="1600" b="0" dirty="0">
              <a:solidFill>
                <a:schemeClr val="tx1"/>
              </a:solidFill>
            </a:endParaRPr>
          </a:p>
          <a:p>
            <a:pPr marL="1076325" lvl="1" indent="-355600" algn="just">
              <a:buFont typeface="Arial" panose="020B0604020202020204" pitchFamily="34" charset="0"/>
              <a:buChar char="•"/>
            </a:pPr>
            <a:r>
              <a:rPr lang="fr-FR" sz="1600" b="0" dirty="0">
                <a:solidFill>
                  <a:schemeClr val="tx1"/>
                </a:solidFill>
              </a:rPr>
              <a:t>Prestataires de services de paiement: notification des incidents opérationnels et de sécurité majeurs (à la CSSF)</a:t>
            </a:r>
            <a:r>
              <a:rPr lang="fr-CH" sz="1600" b="0" dirty="0">
                <a:solidFill>
                  <a:schemeClr val="tx1"/>
                </a:solidFill>
              </a:rPr>
              <a:t> (</a:t>
            </a:r>
            <a:r>
              <a:rPr lang="fr-CH" sz="1600" dirty="0">
                <a:solidFill>
                  <a:schemeClr val="tx1"/>
                </a:solidFill>
              </a:rPr>
              <a:t>PSD II</a:t>
            </a:r>
            <a:r>
              <a:rPr lang="fr-CH" sz="1600" b="0" dirty="0">
                <a:solidFill>
                  <a:schemeClr val="tx1"/>
                </a:solidFill>
              </a:rPr>
              <a:t>)</a:t>
            </a:r>
            <a:endParaRPr lang="en-GB" sz="1600" b="0" dirty="0">
              <a:solidFill>
                <a:schemeClr val="tx1"/>
              </a:solidFill>
            </a:endParaRPr>
          </a:p>
          <a:p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3121AD0-D9AB-459C-A8B7-E031362C3B0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529AA9E-071D-420E-BF21-8E4BB28C731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0000" y="768899"/>
            <a:ext cx="9074240" cy="586800"/>
          </a:xfrm>
        </p:spPr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vii. </a:t>
            </a:r>
            <a:r>
              <a:rPr lang="fr-CH" b="1" dirty="0">
                <a:solidFill>
                  <a:srgbClr val="0070C0"/>
                </a:solidFill>
              </a:rPr>
              <a:t>Autres </a:t>
            </a:r>
            <a:r>
              <a:rPr lang="fr-CH" b="1" dirty="0" err="1">
                <a:solidFill>
                  <a:srgbClr val="0070C0"/>
                </a:solidFill>
              </a:rPr>
              <a:t>reglementations</a:t>
            </a:r>
            <a:r>
              <a:rPr lang="fr-CH" b="1" dirty="0">
                <a:solidFill>
                  <a:srgbClr val="0070C0"/>
                </a:solidFill>
              </a:rPr>
              <a:t> applicables</a:t>
            </a:r>
            <a:endParaRPr lang="en-GB" b="1" dirty="0">
              <a:solidFill>
                <a:srgbClr val="0070C0"/>
              </a:solidFill>
            </a:endParaRPr>
          </a:p>
          <a:p>
            <a:endParaRPr lang="en-GB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435D8828-A432-45EB-AA78-803DA17F4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131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CDocID" hidden="1"/>
          <p:cNvSpPr txBox="1"/>
          <p:nvPr/>
        </p:nvSpPr>
        <p:spPr>
          <a:xfrm>
            <a:off x="6180069" y="6652156"/>
            <a:ext cx="3522846" cy="283547"/>
          </a:xfrm>
          <a:prstGeom prst="rect">
            <a:avLst/>
          </a:prstGeom>
          <a:noFill/>
        </p:spPr>
        <p:txBody>
          <a:bodyPr lIns="104299" tIns="52149" rIns="104299" bIns="52149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788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720000" y="2328467"/>
            <a:ext cx="9434087" cy="4680000"/>
          </a:xfrm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1600" dirty="0"/>
              <a:t>Loi du 1er août 2018 portant organisation de la Commission nationale de la protection des données («</a:t>
            </a:r>
            <a:r>
              <a:rPr lang="fr-FR" sz="1600" b="1" dirty="0"/>
              <a:t>CNPD</a:t>
            </a:r>
            <a:r>
              <a:rPr lang="fr-FR" sz="1600" dirty="0"/>
              <a:t>») et du régime général sur la protection des données à caractère personnel («</a:t>
            </a:r>
            <a:r>
              <a:rPr lang="fr-FR" sz="1600" b="1" dirty="0"/>
              <a:t>Loi de 2018</a:t>
            </a:r>
            <a:r>
              <a:rPr lang="fr-FR" sz="1600" dirty="0"/>
              <a:t>»)</a:t>
            </a:r>
            <a:endParaRPr lang="en-GB" sz="1600" dirty="0"/>
          </a:p>
          <a:p>
            <a:pPr marL="720725" lvl="2" indent="-365125" algn="just">
              <a:buFont typeface="Courier New" panose="02070309020205020404" pitchFamily="49" charset="0"/>
              <a:buChar char="o"/>
            </a:pPr>
            <a:r>
              <a:rPr lang="fr-FR" sz="1600" dirty="0"/>
              <a:t>assure la mise en œuvre du RGPD dans le cadre juridique luxembourgeois</a:t>
            </a:r>
          </a:p>
          <a:p>
            <a:pPr marL="720725" lvl="2" indent="-365125" algn="just">
              <a:buFont typeface="Courier New" panose="02070309020205020404" pitchFamily="49" charset="0"/>
              <a:buChar char="o"/>
            </a:pPr>
            <a:r>
              <a:rPr lang="fr-FR" sz="1600" dirty="0"/>
              <a:t>abroge la loi du 2 août 2002 sur la protection des personnes à l'égard du traitement des données à caractère personnel</a:t>
            </a:r>
          </a:p>
          <a:p>
            <a:pPr marL="720725" lvl="2" indent="-365125" algn="just">
              <a:buFont typeface="Courier New" panose="02070309020205020404" pitchFamily="49" charset="0"/>
              <a:buChar char="o"/>
            </a:pPr>
            <a:r>
              <a:rPr lang="fr-LU" sz="1600" b="0" dirty="0">
                <a:solidFill>
                  <a:schemeClr val="tx1"/>
                </a:solidFill>
              </a:rPr>
              <a:t>complète</a:t>
            </a:r>
            <a:r>
              <a:rPr lang="en-GB" sz="1600" b="0" dirty="0">
                <a:solidFill>
                  <a:schemeClr val="tx1"/>
                </a:solidFill>
              </a:rPr>
              <a:t> le RGPD </a:t>
            </a:r>
            <a:r>
              <a:rPr lang="fr-FR" sz="1600" dirty="0"/>
              <a:t>par le biais de dispositions nationales relatives à </a:t>
            </a:r>
            <a:r>
              <a:rPr lang="en-GB" sz="1600" b="0" dirty="0">
                <a:solidFill>
                  <a:schemeClr val="tx1"/>
                </a:solidFill>
              </a:rPr>
              <a:t>:</a:t>
            </a:r>
          </a:p>
          <a:p>
            <a:pPr marL="1076325" lvl="2" indent="-355600" algn="just" defTabSz="1076325">
              <a:buFont typeface="Wingdings" panose="05000000000000000000" pitchFamily="2" charset="2"/>
              <a:buChar char="Ø"/>
            </a:pPr>
            <a:r>
              <a:rPr lang="fr-LU" sz="1600" dirty="0"/>
              <a:t>la structure, le fonctionnement et les pouvoirs de la CNPD</a:t>
            </a:r>
          </a:p>
          <a:p>
            <a:pPr marL="1076325" lvl="2" indent="-355600" algn="just">
              <a:buFont typeface="Wingdings" panose="05000000000000000000" pitchFamily="2" charset="2"/>
              <a:buChar char="Ø"/>
            </a:pPr>
            <a:r>
              <a:rPr lang="fr-FR" sz="1600" dirty="0"/>
              <a:t>des domaines spécifiques où le RGPD permet des déviations locales (par exemple, la surveillance des employés sur le lieu de travail)</a:t>
            </a:r>
          </a:p>
          <a:p>
            <a:pPr marL="720725" lvl="2" algn="just"/>
            <a:endParaRPr lang="en-GB" sz="1600" dirty="0"/>
          </a:p>
          <a:p>
            <a:pPr marL="355600" lvl="2" indent="-355600" algn="just">
              <a:buFont typeface="Wingdings" panose="05000000000000000000" pitchFamily="2" charset="2"/>
              <a:buChar char="q"/>
            </a:pPr>
            <a:r>
              <a:rPr lang="en-GB" sz="1600" dirty="0"/>
              <a:t>RGPD </a:t>
            </a:r>
            <a:r>
              <a:rPr lang="fr-FR" sz="1600" dirty="0"/>
              <a:t>s'applique aux entreprises </a:t>
            </a:r>
            <a:r>
              <a:rPr lang="fr-FR" sz="1600" b="1" dirty="0"/>
              <a:t>basées dans l’UE et (dans des circonstances spécifiques) hors de l’UE </a:t>
            </a:r>
          </a:p>
          <a:p>
            <a:pPr marL="355600" lvl="2" indent="-355600" algn="just">
              <a:buFont typeface="Wingdings" panose="05000000000000000000" pitchFamily="2" charset="2"/>
              <a:buChar char="q"/>
            </a:pPr>
            <a:r>
              <a:rPr lang="fr-FR" sz="1600" dirty="0"/>
              <a:t>Extension du régime aux sous-traitants</a:t>
            </a:r>
          </a:p>
          <a:p>
            <a:pPr marL="355600" lvl="2" indent="-355600" algn="just">
              <a:buFont typeface="Wingdings" panose="05000000000000000000" pitchFamily="2" charset="2"/>
              <a:buChar char="q"/>
            </a:pPr>
            <a:r>
              <a:rPr lang="fr-FR" sz="1600" dirty="0"/>
              <a:t>Renforcement des droits des personnes concernées</a:t>
            </a:r>
            <a:endParaRPr lang="en-GB" sz="1600" b="0" dirty="0">
              <a:solidFill>
                <a:schemeClr val="tx1"/>
              </a:solidFill>
            </a:endParaRPr>
          </a:p>
          <a:p>
            <a:pPr marL="720725" lvl="2" indent="-365125">
              <a:buFont typeface="Courier New" panose="02070309020205020404" pitchFamily="49" charset="0"/>
              <a:buChar char="o"/>
            </a:pPr>
            <a:endParaRPr lang="en-GB" sz="1800" b="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dirty="0"/>
          </a:p>
          <a:p>
            <a:endParaRPr lang="en-GB" dirty="0"/>
          </a:p>
        </p:txBody>
      </p:sp>
      <p:sp>
        <p:nvSpPr>
          <p:cNvPr id="25" name="Title 24"/>
          <p:cNvSpPr>
            <a:spLocks noGrp="1"/>
          </p:cNvSpPr>
          <p:nvPr>
            <p:ph type="title"/>
          </p:nvPr>
        </p:nvSpPr>
        <p:spPr>
          <a:xfrm>
            <a:off x="892720" y="483766"/>
            <a:ext cx="6211044" cy="2232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6"/>
          </p:nvPr>
        </p:nvSpPr>
        <p:spPr>
          <a:xfrm>
            <a:off x="720000" y="768899"/>
            <a:ext cx="9216479" cy="586800"/>
          </a:xfrm>
        </p:spPr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I. Introduction : </a:t>
            </a:r>
            <a:r>
              <a:rPr lang="en-GB" b="1" dirty="0" err="1">
                <a:solidFill>
                  <a:srgbClr val="0070C0"/>
                </a:solidFill>
              </a:rPr>
              <a:t>qu’est-ce</a:t>
            </a:r>
            <a:r>
              <a:rPr lang="en-GB" b="1" dirty="0">
                <a:solidFill>
                  <a:srgbClr val="0070C0"/>
                </a:solidFill>
              </a:rPr>
              <a:t> que le </a:t>
            </a:r>
            <a:r>
              <a:rPr lang="en-GB" b="1" dirty="0" err="1">
                <a:solidFill>
                  <a:srgbClr val="0070C0"/>
                </a:solidFill>
              </a:rPr>
              <a:t>rgpD</a:t>
            </a:r>
            <a:r>
              <a:rPr lang="en-GB" b="1" dirty="0">
                <a:solidFill>
                  <a:srgbClr val="0070C0"/>
                </a:solidFill>
              </a:rPr>
              <a:t> ?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5F722AE-BBFF-4D7A-AA85-5D85283FEA1E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7182000"/>
            <a:ext cx="6210000" cy="180000"/>
          </a:xfrm>
          <a:prstGeom prst="rect">
            <a:avLst/>
          </a:prstGeom>
        </p:spPr>
        <p:txBody>
          <a:bodyPr vert="horz" lIns="0" tIns="52149" rIns="104299" bIns="52149" rtlCol="0" anchor="ctr"/>
          <a:lstStyle>
            <a:lvl1pPr marL="0" marR="0" indent="0" algn="l" defTabSz="10428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600" kern="1200" cap="all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-1676400" y="0"/>
            <a:ext cx="1437986" cy="29908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TIP</a:t>
            </a:r>
          </a:p>
          <a:p>
            <a:pPr algn="ctr"/>
            <a:endParaRPr lang="en-GB" sz="1200" b="1" dirty="0"/>
          </a:p>
          <a:p>
            <a:pPr algn="ctr"/>
            <a:r>
              <a:rPr lang="en-GB" sz="1200" dirty="0"/>
              <a:t>Use the Decrease and Increase List Level functions to cycle through font styles in a placeholder.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86458" y="2448781"/>
            <a:ext cx="845098" cy="369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33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9F98503-C79E-40A8-8CC1-01954032BE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5F722AE-BBFF-4D7A-AA85-5D85283FEA1E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77EF29-DCDB-4E0E-B4B7-48B53EDB58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E8481-7BDE-4AFF-830C-8E6A558BA34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F71E335-9498-4CA0-B0E3-76CB09962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62432"/>
            <a:ext cx="9434087" cy="5213728"/>
          </a:xfrm>
        </p:spPr>
        <p:txBody>
          <a:bodyPr/>
          <a:lstStyle/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en-GB" sz="1600" dirty="0"/>
              <a:t>Sanctions pour non-</a:t>
            </a:r>
            <a:r>
              <a:rPr lang="en-GB" sz="1600" dirty="0" err="1"/>
              <a:t>conformité</a:t>
            </a:r>
            <a:r>
              <a:rPr lang="en-GB" sz="1600" dirty="0"/>
              <a:t> au</a:t>
            </a:r>
            <a:r>
              <a:rPr lang="fr-FR" sz="1600" dirty="0"/>
              <a:t> RGPD: </a:t>
            </a:r>
            <a:r>
              <a:rPr lang="fr-FR" sz="1600" b="1" dirty="0"/>
              <a:t>amendes administratives </a:t>
            </a:r>
            <a:r>
              <a:rPr lang="fr-FR" sz="1600" dirty="0"/>
              <a:t>jusqu’à 20 millions d’EUR ou 4% du chiffre d’affaires annuel mondial d’une entreprise.</a:t>
            </a:r>
            <a:endParaRPr lang="en-GB" sz="1600" dirty="0"/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fr-FR" sz="1600" dirty="0"/>
              <a:t>Focus de cette présentation: la sécurité des données et les nouvelles exigences en matière de notification et de communication des violations de données, telles que spécifiées dans le RGPD</a:t>
            </a:r>
            <a:endParaRPr lang="fr-CH" sz="1600" dirty="0"/>
          </a:p>
          <a:p>
            <a:pPr marL="720725" indent="-365125" algn="just">
              <a:buFont typeface="Courier New" panose="02070309020205020404" pitchFamily="49" charset="0"/>
              <a:buChar char="o"/>
            </a:pPr>
            <a:r>
              <a:rPr lang="fr-FR" sz="1600" dirty="0"/>
              <a:t>La cybersécurité est un enjeu stratégique pour les entreprises:</a:t>
            </a:r>
          </a:p>
          <a:p>
            <a:pPr marL="1076325" indent="-355600" algn="just">
              <a:buFont typeface="Wingdings" panose="05000000000000000000" pitchFamily="2" charset="2"/>
              <a:buChar char="Ø"/>
            </a:pPr>
            <a:r>
              <a:rPr lang="fr-CH" sz="1600" dirty="0"/>
              <a:t>Risque d’atteinte à la réputation</a:t>
            </a:r>
          </a:p>
          <a:p>
            <a:pPr marL="1076325" indent="-355600" algn="just">
              <a:buFont typeface="Wingdings" panose="05000000000000000000" pitchFamily="2" charset="2"/>
              <a:buChar char="Ø"/>
            </a:pPr>
            <a:r>
              <a:rPr lang="fr-CH" sz="1600" dirty="0"/>
              <a:t>Couverture médiatique négative </a:t>
            </a:r>
          </a:p>
          <a:p>
            <a:pPr marL="1076325" indent="-355600" algn="just">
              <a:buFont typeface="Wingdings" panose="05000000000000000000" pitchFamily="2" charset="2"/>
              <a:buChar char="Ø"/>
            </a:pPr>
            <a:r>
              <a:rPr lang="fr-CH" sz="1600" dirty="0"/>
              <a:t>Perte de confiance</a:t>
            </a:r>
            <a:endParaRPr lang="en-GB" sz="1600" dirty="0"/>
          </a:p>
          <a:p>
            <a:pPr marL="720725" indent="-365125" algn="just">
              <a:buFont typeface="Courier New" panose="02070309020205020404" pitchFamily="49" charset="0"/>
              <a:buChar char="o"/>
            </a:pPr>
            <a:r>
              <a:rPr lang="fr-FR" sz="1600" dirty="0"/>
              <a:t>Les obligations de sécurité de base demeurent </a:t>
            </a:r>
            <a:r>
              <a:rPr lang="fr-CH" sz="1600" dirty="0"/>
              <a:t>:</a:t>
            </a:r>
          </a:p>
          <a:p>
            <a:pPr marL="1076325" indent="-355600" algn="just" defTabSz="355600">
              <a:buFont typeface="Wingdings" panose="05000000000000000000" pitchFamily="2" charset="2"/>
              <a:buChar char="Ø"/>
            </a:pPr>
            <a:r>
              <a:rPr lang="fr-FR" sz="1600" dirty="0"/>
              <a:t>Les responsables du traitement et les sous-traitants doivent mettre en place des mesures techniques et organisationnelles appropriées pour assurer un niveau de sécurité approprié aux risques.</a:t>
            </a:r>
          </a:p>
          <a:p>
            <a:pPr marL="1076325" indent="-355600" algn="just" defTabSz="355600">
              <a:buFont typeface="Wingdings" panose="05000000000000000000" pitchFamily="2" charset="2"/>
              <a:buChar char="Ø"/>
            </a:pPr>
            <a:r>
              <a:rPr lang="fr-FR" sz="1600" dirty="0"/>
              <a:t>Référence expresse dans le RGPD à la </a:t>
            </a:r>
            <a:r>
              <a:rPr lang="fr-FR" sz="1600" dirty="0" err="1"/>
              <a:t>pseudonymisation</a:t>
            </a:r>
            <a:r>
              <a:rPr lang="fr-FR" sz="1600" dirty="0"/>
              <a:t> et au chiffrement comme technique de réduction des risques</a:t>
            </a:r>
          </a:p>
          <a:p>
            <a:pPr marL="720725" indent="-365125" algn="just">
              <a:buFont typeface="Courier New" panose="02070309020205020404" pitchFamily="49" charset="0"/>
              <a:buChar char="o"/>
            </a:pPr>
            <a:r>
              <a:rPr lang="fr-FR" sz="1600" dirty="0" err="1"/>
              <a:t>Privacy</a:t>
            </a:r>
            <a:r>
              <a:rPr lang="fr-FR" sz="1600" dirty="0"/>
              <a:t> by design/</a:t>
            </a:r>
            <a:r>
              <a:rPr lang="fr-FR" sz="1600" dirty="0" err="1"/>
              <a:t>privacy</a:t>
            </a:r>
            <a:r>
              <a:rPr lang="fr-FR" sz="1600" dirty="0"/>
              <a:t> by default</a:t>
            </a:r>
          </a:p>
          <a:p>
            <a:pPr marL="720725" indent="-365125" algn="just">
              <a:buFont typeface="Courier New" panose="02070309020205020404" pitchFamily="49" charset="0"/>
              <a:buChar char="o"/>
            </a:pPr>
            <a:r>
              <a:rPr lang="fr-FR" sz="1600" dirty="0"/>
              <a:t>Nouvelle exigence: notification des violations de données</a:t>
            </a:r>
            <a:endParaRPr lang="fr-CH" sz="16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C4C0B4D-9EF7-4058-A3DB-45B84B67A81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77134DC-952D-4EC7-824A-7E4D4033CCB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0000" y="768899"/>
            <a:ext cx="9125039" cy="586800"/>
          </a:xfrm>
        </p:spPr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I. Introduction : </a:t>
            </a:r>
            <a:r>
              <a:rPr lang="en-GB" b="1" dirty="0" err="1">
                <a:solidFill>
                  <a:srgbClr val="0070C0"/>
                </a:solidFill>
              </a:rPr>
              <a:t>qu’est-ce</a:t>
            </a:r>
            <a:r>
              <a:rPr lang="en-GB" b="1" dirty="0">
                <a:solidFill>
                  <a:srgbClr val="0070C0"/>
                </a:solidFill>
              </a:rPr>
              <a:t> que le </a:t>
            </a:r>
            <a:r>
              <a:rPr lang="en-GB" b="1" dirty="0" err="1">
                <a:solidFill>
                  <a:srgbClr val="0070C0"/>
                </a:solidFill>
              </a:rPr>
              <a:t>rgpD</a:t>
            </a:r>
            <a:r>
              <a:rPr lang="en-GB" b="1" dirty="0">
                <a:solidFill>
                  <a:srgbClr val="0070C0"/>
                </a:solidFill>
              </a:rPr>
              <a:t> ?</a:t>
            </a:r>
            <a:endParaRPr lang="en-GB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16D03E63-5F20-4340-B810-F62D144DA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17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993F8E3-22C7-4A5F-998B-70254C99E4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5F722AE-BBFF-4D7A-AA85-5D85283FEA1E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321854-A7A7-4C09-8AFC-AC111802EC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85D6E9-FD8F-49DC-B83E-1FD728DF623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9BE7F8A-C8F9-4975-8C25-2F0B505F4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GB" sz="1600" dirty="0" err="1"/>
              <a:t>Nombre</a:t>
            </a:r>
            <a:r>
              <a:rPr lang="en-GB" sz="1600" dirty="0"/>
              <a:t> de violations de </a:t>
            </a:r>
            <a:r>
              <a:rPr lang="en-GB" sz="1600" dirty="0" err="1"/>
              <a:t>données</a:t>
            </a:r>
            <a:r>
              <a:rPr lang="en-GB" sz="1600" dirty="0"/>
              <a:t> </a:t>
            </a:r>
            <a:r>
              <a:rPr lang="en-GB" sz="1600" dirty="0" err="1"/>
              <a:t>notifiées</a:t>
            </a:r>
            <a:r>
              <a:rPr lang="en-GB" sz="1600" dirty="0"/>
              <a:t> à la CNPD entre le 25.05.2018 et le 27.09.2018 (</a:t>
            </a:r>
            <a:r>
              <a:rPr lang="fr-CH" sz="1600" i="1" dirty="0"/>
              <a:t>Graphique provenant du site web de la CNPD, "Premiers retours d’expérience concernant les violations de données", publié le 28.09.2018</a:t>
            </a:r>
            <a:r>
              <a:rPr lang="fr-CH" sz="1600" dirty="0"/>
              <a:t>)(Total: </a:t>
            </a:r>
            <a:r>
              <a:rPr lang="fr-CH" sz="1600" b="1" dirty="0"/>
              <a:t>97</a:t>
            </a:r>
            <a:r>
              <a:rPr lang="fr-CH" sz="1600" dirty="0"/>
              <a:t>):</a:t>
            </a:r>
            <a:endParaRPr lang="en-GB" sz="1600" dirty="0"/>
          </a:p>
          <a:p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E58E94E-3135-4342-BD86-997349259EA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3C119ED-B4B0-4CC2-BA8E-16895ED8A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A91B5A83-EAE6-4E2C-A3E4-B595168DFCB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0724" y="768350"/>
            <a:ext cx="9560413" cy="587375"/>
          </a:xfrm>
        </p:spPr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I. Introduction : </a:t>
            </a:r>
            <a:r>
              <a:rPr lang="en-GB" b="1" dirty="0" err="1">
                <a:solidFill>
                  <a:srgbClr val="0070C0"/>
                </a:solidFill>
              </a:rPr>
              <a:t>qu’est-ce</a:t>
            </a:r>
            <a:r>
              <a:rPr lang="en-GB" b="1" dirty="0">
                <a:solidFill>
                  <a:srgbClr val="0070C0"/>
                </a:solidFill>
              </a:rPr>
              <a:t> que le </a:t>
            </a:r>
            <a:r>
              <a:rPr lang="en-GB" b="1" dirty="0" err="1">
                <a:solidFill>
                  <a:srgbClr val="0070C0"/>
                </a:solidFill>
              </a:rPr>
              <a:t>rgpD</a:t>
            </a:r>
            <a:r>
              <a:rPr lang="en-GB" b="1" dirty="0">
                <a:solidFill>
                  <a:srgbClr val="0070C0"/>
                </a:solidFill>
              </a:rPr>
              <a:t> ?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3A2B877-D95A-4B37-8808-6789DD51CA2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645920" y="3566160"/>
            <a:ext cx="7071360" cy="2987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48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AF10CCD-2C4A-4D17-9AFF-EBA6296F12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5F722AE-BBFF-4D7A-AA85-5D85283FEA1E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EFACA-93F5-4B24-B1FF-F725CE55F6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19258A-CA24-49DE-9C30-3FDE9B51BFA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1F81C33-B03A-4B29-8EC3-B1F87E5E7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293936"/>
            <a:ext cx="9434087" cy="4682223"/>
          </a:xfrm>
        </p:spPr>
        <p:txBody>
          <a:bodyPr/>
          <a:lstStyle/>
          <a:p>
            <a:pPr marL="355600" indent="-355600" algn="just">
              <a:buFont typeface="Symbol" panose="05050102010706020507" pitchFamily="18" charset="2"/>
              <a:buChar char="Þ"/>
              <a:tabLst>
                <a:tab pos="355600" algn="l"/>
              </a:tabLst>
            </a:pPr>
            <a:r>
              <a:rPr lang="fr-FR" sz="1600" b="1" i="1" dirty="0">
                <a:solidFill>
                  <a:srgbClr val="0070C0"/>
                </a:solidFill>
              </a:rPr>
              <a:t>Avant d'expliquer ce qu'est une "violation de données à caractère personnel", il peut être utile de rappeler ce que les termes suivants signifient: "traitement", "données à caractère personnel", "responsable du traitement", « sous-traitant ». </a:t>
            </a:r>
          </a:p>
          <a:p>
            <a:pPr algn="just">
              <a:tabLst>
                <a:tab pos="355600" algn="l"/>
              </a:tabLst>
            </a:pPr>
            <a:endParaRPr lang="en-GB" sz="1600" dirty="0"/>
          </a:p>
          <a:p>
            <a:pPr marL="355600" lvl="0" indent="-355600" algn="just">
              <a:buFont typeface="Wingdings" panose="05000000000000000000" pitchFamily="2" charset="2"/>
              <a:buChar char="q"/>
            </a:pPr>
            <a:r>
              <a:rPr lang="en-GB" sz="1600" b="1" dirty="0"/>
              <a:t>Le </a:t>
            </a:r>
            <a:r>
              <a:rPr lang="en-GB" sz="1600" b="1" dirty="0" err="1"/>
              <a:t>terme</a:t>
            </a:r>
            <a:r>
              <a:rPr lang="en-GB" sz="1600" b="1" dirty="0"/>
              <a:t> </a:t>
            </a:r>
            <a:r>
              <a:rPr lang="en-GB" sz="1600" b="1" dirty="0">
                <a:solidFill>
                  <a:srgbClr val="FF0000"/>
                </a:solidFill>
              </a:rPr>
              <a:t>“</a:t>
            </a:r>
            <a:r>
              <a:rPr lang="en-GB" sz="1600" b="1" dirty="0" err="1">
                <a:solidFill>
                  <a:srgbClr val="FF0000"/>
                </a:solidFill>
              </a:rPr>
              <a:t>traitement</a:t>
            </a:r>
            <a:r>
              <a:rPr lang="en-GB" sz="1600" b="1" dirty="0">
                <a:solidFill>
                  <a:srgbClr val="FF0000"/>
                </a:solidFill>
              </a:rPr>
              <a:t>” </a:t>
            </a:r>
            <a:r>
              <a:rPr lang="fr-FR" sz="1600" b="1" dirty="0"/>
              <a:t>est extrêmement large. Il englobe </a:t>
            </a:r>
            <a:r>
              <a:rPr lang="fr-FR" sz="1600" b="1" u="sng" dirty="0"/>
              <a:t>toute opération ou ensemble d’opérations</a:t>
            </a:r>
            <a:r>
              <a:rPr lang="fr-FR" sz="1600" b="1" dirty="0"/>
              <a:t> effectuées sur des données personnelles, que ce soit </a:t>
            </a:r>
            <a:r>
              <a:rPr lang="fr-FR" sz="1600" b="1" u="sng" dirty="0"/>
              <a:t>de manière automatisée ou non</a:t>
            </a:r>
            <a:r>
              <a:rPr lang="fr-FR" sz="1600" b="1" dirty="0"/>
              <a:t> </a:t>
            </a:r>
            <a:r>
              <a:rPr lang="fr-FR" sz="1600" dirty="0"/>
              <a:t>(en résumé: tout ce qu’une entreprise fait avec des données personnelles).</a:t>
            </a:r>
            <a:r>
              <a:rPr lang="en-GB" sz="1600" dirty="0"/>
              <a:t> </a:t>
            </a:r>
          </a:p>
          <a:p>
            <a:pPr marL="355600" lvl="0" indent="-355600" algn="just">
              <a:buFont typeface="Wingdings" panose="05000000000000000000" pitchFamily="2" charset="2"/>
              <a:buChar char="q"/>
            </a:pPr>
            <a:r>
              <a:rPr lang="en-GB" sz="1600" b="1" dirty="0"/>
              <a:t>Le </a:t>
            </a:r>
            <a:r>
              <a:rPr lang="en-GB" sz="1600" b="1" dirty="0" err="1"/>
              <a:t>terme</a:t>
            </a:r>
            <a:r>
              <a:rPr lang="en-GB" sz="1600" b="1" dirty="0"/>
              <a:t> </a:t>
            </a:r>
            <a:r>
              <a:rPr lang="en-GB" sz="1600" b="1" dirty="0">
                <a:solidFill>
                  <a:srgbClr val="FF0000"/>
                </a:solidFill>
              </a:rPr>
              <a:t>“</a:t>
            </a:r>
            <a:r>
              <a:rPr lang="en-GB" sz="1600" b="1" dirty="0" err="1">
                <a:solidFill>
                  <a:srgbClr val="FF0000"/>
                </a:solidFill>
              </a:rPr>
              <a:t>données</a:t>
            </a:r>
            <a:r>
              <a:rPr lang="en-GB" sz="1600" b="1" dirty="0">
                <a:solidFill>
                  <a:srgbClr val="FF0000"/>
                </a:solidFill>
              </a:rPr>
              <a:t> à </a:t>
            </a:r>
            <a:r>
              <a:rPr lang="en-GB" sz="1600" b="1" dirty="0" err="1">
                <a:solidFill>
                  <a:srgbClr val="FF0000"/>
                </a:solidFill>
              </a:rPr>
              <a:t>caractère</a:t>
            </a:r>
            <a:r>
              <a:rPr lang="en-GB" sz="1600" b="1" dirty="0">
                <a:solidFill>
                  <a:srgbClr val="FF0000"/>
                </a:solidFill>
              </a:rPr>
              <a:t> personnel” </a:t>
            </a:r>
            <a:r>
              <a:rPr lang="fr-FR" sz="1600" b="1" dirty="0"/>
              <a:t>est aussi extrêmement large.</a:t>
            </a:r>
            <a:r>
              <a:rPr lang="en-GB" sz="1600" dirty="0"/>
              <a:t> </a:t>
            </a:r>
            <a:r>
              <a:rPr lang="fr-FR" sz="1600" b="1" dirty="0"/>
              <a:t>Il couvre </a:t>
            </a:r>
            <a:r>
              <a:rPr lang="fr-FR" sz="1600" b="1" u="sng" dirty="0"/>
              <a:t>toutes les informations</a:t>
            </a:r>
            <a:r>
              <a:rPr lang="fr-FR" sz="1600" b="1" dirty="0"/>
              <a:t> relatives à une personne physique </a:t>
            </a:r>
            <a:r>
              <a:rPr lang="fr-FR" sz="1600" b="1" u="sng" dirty="0"/>
              <a:t>identifiée ou identifiable</a:t>
            </a:r>
            <a:r>
              <a:rPr lang="fr-FR" sz="1600" b="1" dirty="0"/>
              <a:t>.</a:t>
            </a:r>
            <a:endParaRPr lang="en-GB" sz="16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fr-FR" sz="1600" b="1" dirty="0"/>
              <a:t>Le</a:t>
            </a:r>
            <a:r>
              <a:rPr lang="fr-FR" sz="1600" b="1" dirty="0">
                <a:solidFill>
                  <a:srgbClr val="FF0000"/>
                </a:solidFill>
              </a:rPr>
              <a:t> responsable du traitement </a:t>
            </a:r>
            <a:r>
              <a:rPr lang="fr-FR" sz="1600" dirty="0"/>
              <a:t>est une personne physique ou morale, une autorité publique, une agence ou un autre organisme qui, seul ou conjointement avec d'autres, </a:t>
            </a:r>
            <a:r>
              <a:rPr lang="fr-FR" sz="1600" b="1" u="sng" dirty="0"/>
              <a:t>détermine les finalités et les moyens du traitement</a:t>
            </a:r>
            <a:r>
              <a:rPr lang="fr-FR" sz="1600" b="1" dirty="0"/>
              <a:t> </a:t>
            </a:r>
            <a:r>
              <a:rPr lang="fr-FR" sz="1600" dirty="0"/>
              <a:t>des données à caractère personnel.</a:t>
            </a:r>
            <a:endParaRPr lang="en-GB" sz="1600" dirty="0"/>
          </a:p>
          <a:p>
            <a:pPr marL="355600" lvl="0" indent="-355600" algn="just">
              <a:buFont typeface="Wingdings" panose="05000000000000000000" pitchFamily="2" charset="2"/>
              <a:buChar char="q"/>
            </a:pPr>
            <a:r>
              <a:rPr lang="en-GB" sz="1600" b="1" dirty="0"/>
              <a:t>Le </a:t>
            </a:r>
            <a:r>
              <a:rPr lang="en-GB" sz="1600" b="1" dirty="0">
                <a:solidFill>
                  <a:srgbClr val="FF0000"/>
                </a:solidFill>
              </a:rPr>
              <a:t>sous-</a:t>
            </a:r>
            <a:r>
              <a:rPr lang="en-GB" sz="1600" b="1" dirty="0" err="1">
                <a:solidFill>
                  <a:srgbClr val="FF0000"/>
                </a:solidFill>
              </a:rPr>
              <a:t>traitant</a:t>
            </a:r>
            <a:r>
              <a:rPr lang="en-GB" sz="1600" b="1" dirty="0">
                <a:solidFill>
                  <a:srgbClr val="FF0000"/>
                </a:solidFill>
              </a:rPr>
              <a:t> </a:t>
            </a:r>
            <a:r>
              <a:rPr lang="fr-FR" sz="1600" dirty="0"/>
              <a:t>est la personne physique ou morale, l'autorité publique, une agence ou un autre organisme qui traite des données </a:t>
            </a:r>
            <a:r>
              <a:rPr lang="fr-FR" sz="1600" b="1" u="sng" dirty="0"/>
              <a:t>pour le compte</a:t>
            </a:r>
            <a:r>
              <a:rPr lang="fr-FR" sz="1600" b="1" dirty="0"/>
              <a:t> </a:t>
            </a:r>
            <a:r>
              <a:rPr lang="fr-FR" sz="1600" dirty="0"/>
              <a:t>du responsable du traitement.</a:t>
            </a:r>
            <a:endParaRPr lang="en-GB" sz="1600" dirty="0"/>
          </a:p>
          <a:p>
            <a:endParaRPr lang="en-GB" sz="16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91DEBB7-9324-41C0-B1C8-66B9DC7C11C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CA121F8-A917-4437-9618-5B23706474C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0001" y="768899"/>
            <a:ext cx="9279784" cy="586800"/>
          </a:xfrm>
        </p:spPr>
        <p:txBody>
          <a:bodyPr/>
          <a:lstStyle/>
          <a:p>
            <a:r>
              <a:rPr lang="fr-CH" b="1" dirty="0">
                <a:solidFill>
                  <a:srgbClr val="0070C0"/>
                </a:solidFill>
              </a:rPr>
              <a:t>Ii. </a:t>
            </a:r>
            <a:r>
              <a:rPr lang="fr-FR" b="1" dirty="0">
                <a:solidFill>
                  <a:srgbClr val="0070C0"/>
                </a:solidFill>
              </a:rPr>
              <a:t>qu'est ce une violation de données à caractère personnel ?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8BD1DD18-5E8F-4D72-BDE9-461868E53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98475"/>
            <a:ext cx="6211044" cy="22320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736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966A6F5-C91F-4AAA-A567-CE1E3A2283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5F722AE-BBFF-4D7A-AA85-5D85283FEA1E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385A20-A184-41A1-B0A4-137806150A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Short title runs here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8A2EBC-39D4-499E-B652-5744772EF08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BCF0423-4FEE-4A26-B765-8CC33D6C1D1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7001BBF-8AF3-460D-979E-0FAD36435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1074009-A024-4226-ACC9-B02FC820EA7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0000" y="768899"/>
            <a:ext cx="8969305" cy="586800"/>
          </a:xfrm>
        </p:spPr>
        <p:txBody>
          <a:bodyPr/>
          <a:lstStyle/>
          <a:p>
            <a:r>
              <a:rPr lang="fr-CH" b="1" dirty="0">
                <a:solidFill>
                  <a:srgbClr val="0070C0"/>
                </a:solidFill>
              </a:rPr>
              <a:t>Ii. </a:t>
            </a:r>
            <a:r>
              <a:rPr lang="fr-FR" b="1" dirty="0">
                <a:solidFill>
                  <a:srgbClr val="0070C0"/>
                </a:solidFill>
              </a:rPr>
              <a:t>qu'est ce une violation de données à caractère personnel ?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CCCF5C83-FADC-4548-A0E1-B5DE1BDFF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fr-CH" sz="1400" b="1" dirty="0"/>
              <a:t>Définition du RGPD</a:t>
            </a:r>
            <a:r>
              <a:rPr lang="fr-CH" sz="1400" dirty="0"/>
              <a:t>: "</a:t>
            </a:r>
            <a:r>
              <a:rPr lang="fr-FR" sz="1400" dirty="0"/>
              <a:t>une violation de la sécurité entraînant, de manière accidentelle ou illicite, la destruction, la perte, l'altération, la divulgation non autorisée de données à caractère personnel transmises, conservées ou traitées d'une autre manière, ou l'accès non autorisé à de telles données</a:t>
            </a:r>
            <a:r>
              <a:rPr lang="en-GB" sz="1400" dirty="0"/>
              <a:t>“.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fr-FR" sz="1400" b="1" dirty="0">
                <a:solidFill>
                  <a:srgbClr val="FF0000"/>
                </a:solidFill>
              </a:rPr>
              <a:t>Une violation de données à caractère personnel </a:t>
            </a:r>
            <a:r>
              <a:rPr lang="fr-FR" sz="1400" dirty="0"/>
              <a:t>est un incident de sécurité, interne ou externe à l'entreprise, d'origine malveillante ou non, intentionnelle ou non</a:t>
            </a:r>
            <a:r>
              <a:rPr lang="en-GB" sz="1400" dirty="0"/>
              <a:t>.</a:t>
            </a:r>
          </a:p>
          <a:p>
            <a:pPr marL="720725" lvl="0" indent="-365125" algn="just">
              <a:buFont typeface="Courier New" panose="02070309020205020404" pitchFamily="49" charset="0"/>
              <a:buChar char="o"/>
            </a:pPr>
            <a:r>
              <a:rPr lang="fr-LU" sz="1400" u="sng" dirty="0"/>
              <a:t>Incident de sécurité vs. violation de données</a:t>
            </a:r>
            <a:r>
              <a:rPr lang="fr-LU" sz="1400" dirty="0"/>
              <a:t>: 1</a:t>
            </a:r>
            <a:r>
              <a:rPr lang="fr-LU" sz="1400" baseline="30000" dirty="0"/>
              <a:t>ère</a:t>
            </a:r>
            <a:r>
              <a:rPr lang="fr-LU" sz="1400" dirty="0"/>
              <a:t> action: identifier si des données personnelles sont touchées</a:t>
            </a:r>
          </a:p>
          <a:p>
            <a:pPr marL="720725" lvl="0" indent="-365125" algn="just">
              <a:buFont typeface="Courier New" panose="02070309020205020404" pitchFamily="49" charset="0"/>
              <a:buChar char="o"/>
            </a:pPr>
            <a:r>
              <a:rPr lang="en-GB" sz="1400" u="sng" dirty="0" err="1"/>
              <a:t>Origine</a:t>
            </a:r>
            <a:r>
              <a:rPr lang="en-GB" sz="1400" u="sng" dirty="0"/>
              <a:t> de la violation de </a:t>
            </a:r>
            <a:r>
              <a:rPr lang="en-GB" sz="1400" u="sng" dirty="0" err="1"/>
              <a:t>données</a:t>
            </a:r>
            <a:r>
              <a:rPr lang="en-GB" sz="1400" u="sng" dirty="0"/>
              <a:t> (</a:t>
            </a:r>
            <a:r>
              <a:rPr lang="fr-CH" sz="1400" i="1" dirty="0"/>
              <a:t>Graphique provenant du site web de la CNPD, "Premiers retours d’expérience concernant les violations de données", publié le 28.09.2018</a:t>
            </a:r>
            <a:r>
              <a:rPr lang="fr-CH" sz="1400" dirty="0"/>
              <a:t>): </a:t>
            </a:r>
            <a:endParaRPr lang="en-GB" sz="1400" dirty="0"/>
          </a:p>
          <a:p>
            <a:endParaRPr lang="en-GB" b="1" dirty="0">
              <a:solidFill>
                <a:srgbClr val="0070C0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FD96E44-65E3-4D74-8B1E-525A58C5228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692400" y="4368800"/>
            <a:ext cx="5090160" cy="260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559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9A8D93-1D70-434D-8E04-9BE7F3AA40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5F722AE-BBFF-4D7A-AA85-5D85283FEA1E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6FAFB7-7B50-49AE-BF59-9A558D72C1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8EA863-EC8D-49C5-8C32-067540322A2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9B241A5-79F8-493E-BD92-FA2069423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086708"/>
            <a:ext cx="9434087" cy="4889452"/>
          </a:xfrm>
        </p:spPr>
        <p:txBody>
          <a:bodyPr/>
          <a:lstStyle/>
          <a:p>
            <a:pPr marL="355600" lvl="0" indent="-355600">
              <a:buFont typeface="Wingdings" panose="05000000000000000000" pitchFamily="2" charset="2"/>
              <a:buChar char="q"/>
            </a:pPr>
            <a:r>
              <a:rPr lang="en-GB" sz="1600" dirty="0"/>
              <a:t>Il y a </a:t>
            </a:r>
            <a:r>
              <a:rPr lang="en-GB" sz="1600" b="1" dirty="0"/>
              <a:t>trois </a:t>
            </a:r>
            <a:r>
              <a:rPr lang="en-GB" sz="1600" b="1" dirty="0" err="1"/>
              <a:t>catégories</a:t>
            </a:r>
            <a:r>
              <a:rPr lang="en-GB" sz="1600" dirty="0"/>
              <a:t> de violation de </a:t>
            </a:r>
            <a:r>
              <a:rPr lang="en-GB" sz="1600" dirty="0" err="1"/>
              <a:t>données</a:t>
            </a:r>
            <a:r>
              <a:rPr lang="en-GB" sz="1600" dirty="0"/>
              <a:t> à </a:t>
            </a:r>
            <a:r>
              <a:rPr lang="en-GB" sz="1600" dirty="0" err="1"/>
              <a:t>caractère</a:t>
            </a:r>
            <a:r>
              <a:rPr lang="en-GB" sz="1600" dirty="0"/>
              <a:t> personnel:</a:t>
            </a:r>
            <a:endParaRPr lang="en-GB" sz="1400" dirty="0"/>
          </a:p>
          <a:p>
            <a:pPr marL="720725" indent="-365125" algn="just">
              <a:buFont typeface="Courier New" panose="02070309020205020404" pitchFamily="49" charset="0"/>
              <a:buChar char="o"/>
              <a:tabLst>
                <a:tab pos="720725" algn="l"/>
              </a:tabLst>
            </a:pPr>
            <a:r>
              <a:rPr lang="en-GB" sz="1400" dirty="0"/>
              <a:t>"</a:t>
            </a:r>
            <a:r>
              <a:rPr lang="fr-FR" sz="1400" b="1" dirty="0"/>
              <a:t>Violation de la confidentialité" </a:t>
            </a:r>
            <a:r>
              <a:rPr lang="fr-FR" sz="1400" dirty="0"/>
              <a:t>en cas de </a:t>
            </a:r>
            <a:r>
              <a:rPr lang="fr-FR" sz="1400" u="sng" dirty="0"/>
              <a:t>divulgation</a:t>
            </a:r>
            <a:r>
              <a:rPr lang="fr-FR" sz="1400" dirty="0"/>
              <a:t> non autorisée ou accidentelle de données à caractère personnel ou d'accès non autorisé à ces données</a:t>
            </a:r>
            <a:endParaRPr lang="en-GB" sz="1400" dirty="0"/>
          </a:p>
          <a:p>
            <a:pPr marL="1076325" lvl="0" indent="-355600" algn="just">
              <a:buFont typeface="Wingdings" panose="05000000000000000000" pitchFamily="2" charset="2"/>
              <a:buChar char="Ø"/>
            </a:pPr>
            <a:r>
              <a:rPr lang="fr-LU" sz="1400" dirty="0"/>
              <a:t>exemples: </a:t>
            </a:r>
            <a:r>
              <a:rPr lang="fr-FR" sz="1400" dirty="0"/>
              <a:t>lorsqu'un dispositif (par exemple, une clé USB) ou un fichier contenant des données personnelles sur des clients a été perdu ou volé; lorsqu'un employé envoie un courrier électronique contenant des données personnelles sur des clients au mauvais destinataire</a:t>
            </a:r>
          </a:p>
          <a:p>
            <a:pPr marL="720725" lvl="0" algn="just"/>
            <a:endParaRPr lang="en-GB" sz="1400" dirty="0"/>
          </a:p>
          <a:p>
            <a:pPr marL="720725" indent="-365125" algn="just">
              <a:buFont typeface="Courier New" panose="02070309020205020404" pitchFamily="49" charset="0"/>
              <a:buChar char="o"/>
            </a:pPr>
            <a:r>
              <a:rPr lang="en-GB" sz="1400" dirty="0"/>
              <a:t>"</a:t>
            </a:r>
            <a:r>
              <a:rPr lang="fr-FR" sz="1400" b="1" dirty="0"/>
              <a:t>Atteinte à l'intégrité" </a:t>
            </a:r>
            <a:r>
              <a:rPr lang="fr-FR" sz="1400" dirty="0"/>
              <a:t>en cas de </a:t>
            </a:r>
            <a:r>
              <a:rPr lang="fr-FR" sz="1400" u="sng" dirty="0"/>
              <a:t>modification</a:t>
            </a:r>
            <a:r>
              <a:rPr lang="fr-FR" sz="1400" dirty="0"/>
              <a:t> non autorisée ou accidentelle de données personnelles</a:t>
            </a:r>
            <a:endParaRPr lang="en-GB" sz="1400" dirty="0"/>
          </a:p>
          <a:p>
            <a:pPr marL="1076325" lvl="0" indent="-355600" algn="just">
              <a:buFont typeface="Wingdings" panose="05000000000000000000" pitchFamily="2" charset="2"/>
              <a:buChar char="Ø"/>
            </a:pPr>
            <a:r>
              <a:rPr lang="fr-LU" sz="1400" dirty="0"/>
              <a:t>exemple: </a:t>
            </a:r>
            <a:r>
              <a:rPr lang="fr-FR" sz="1400" dirty="0"/>
              <a:t>attaque par ransomware (un ransomware est un logiciel qui infecte un ordinateur et menace de publier les données de la victime ou de bloquer en permanence l'accès à ces données, sauf si une rançon est payée) ou malware (un malware est un logiciel malveillant, c’est un terme générique pour désigner un virus, un spyware, un ver, etc.)</a:t>
            </a:r>
          </a:p>
          <a:p>
            <a:pPr marL="720725" lvl="0" algn="just"/>
            <a:endParaRPr lang="en-GB" sz="1400" dirty="0"/>
          </a:p>
          <a:p>
            <a:pPr marL="720725" indent="-365125" algn="just">
              <a:buFont typeface="Courier New" panose="02070309020205020404" pitchFamily="49" charset="0"/>
              <a:buChar char="o"/>
              <a:tabLst>
                <a:tab pos="720725" algn="l"/>
              </a:tabLst>
            </a:pPr>
            <a:r>
              <a:rPr lang="en-GB" sz="1400" dirty="0"/>
              <a:t>"</a:t>
            </a:r>
            <a:r>
              <a:rPr lang="fr-FR" sz="1400" b="1" dirty="0"/>
              <a:t>Violation de la disponibilité" </a:t>
            </a:r>
            <a:r>
              <a:rPr lang="fr-FR" sz="1400" dirty="0"/>
              <a:t>en cas de </a:t>
            </a:r>
            <a:r>
              <a:rPr lang="fr-FR" sz="1400" u="sng" dirty="0"/>
              <a:t>perte d'accès</a:t>
            </a:r>
            <a:r>
              <a:rPr lang="fr-FR" sz="1400" dirty="0"/>
              <a:t> accidentelle ou non autorisée à des données personnelles ou de destruction de ces données</a:t>
            </a:r>
            <a:endParaRPr lang="en-GB" sz="1400" dirty="0"/>
          </a:p>
          <a:p>
            <a:pPr marL="1076325" indent="-355600" algn="just">
              <a:buFont typeface="Wingdings" panose="05000000000000000000" pitchFamily="2" charset="2"/>
              <a:buChar char="Ø"/>
              <a:tabLst>
                <a:tab pos="720725" algn="l"/>
              </a:tabLst>
            </a:pPr>
            <a:r>
              <a:rPr lang="fr-LU" sz="1400" dirty="0"/>
              <a:t>exemple</a:t>
            </a:r>
            <a:r>
              <a:rPr lang="en-GB" sz="1400" dirty="0"/>
              <a:t>: e</a:t>
            </a:r>
            <a:r>
              <a:rPr lang="fr-FR" sz="1400" dirty="0"/>
              <a:t>n cas de coupure de courant ou de cyberattaque, rendant les données personnelles indisponibles</a:t>
            </a:r>
            <a:endParaRPr lang="en-GB" sz="1600" dirty="0"/>
          </a:p>
          <a:p>
            <a:pPr marL="720725" indent="-365125" algn="just">
              <a:buFont typeface="Courier New" panose="02070309020205020404" pitchFamily="49" charset="0"/>
              <a:buChar char="o"/>
              <a:tabLst>
                <a:tab pos="720725" algn="l"/>
              </a:tabLst>
            </a:pPr>
            <a:r>
              <a:rPr lang="fr-FR" sz="1400" dirty="0"/>
              <a:t>Une violation peut concerner à la fois la confidentialité, l’intégrité et la disponibilité.</a:t>
            </a:r>
            <a:endParaRPr lang="en-GB" sz="1400" dirty="0"/>
          </a:p>
          <a:p>
            <a:pPr marL="720725" indent="-365125">
              <a:buFont typeface="Courier New" panose="02070309020205020404" pitchFamily="49" charset="0"/>
              <a:buChar char="o"/>
              <a:tabLst>
                <a:tab pos="720725" algn="l"/>
              </a:tabLst>
            </a:pPr>
            <a:endParaRPr lang="en-GB" sz="1600" dirty="0"/>
          </a:p>
          <a:p>
            <a:pPr marL="720725" indent="-365125">
              <a:buFont typeface="Courier New" panose="02070309020205020404" pitchFamily="49" charset="0"/>
              <a:buChar char="o"/>
              <a:tabLst>
                <a:tab pos="720725" algn="l"/>
              </a:tabLst>
            </a:pPr>
            <a:endParaRPr lang="en-GB" sz="16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80EDBF9-8ED6-4AE5-B0ED-0665A7B58A0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1DA5F64-ED17-4265-9F88-3B2CC4886E4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0001" y="768899"/>
            <a:ext cx="9434086" cy="586800"/>
          </a:xfrm>
        </p:spPr>
        <p:txBody>
          <a:bodyPr/>
          <a:lstStyle/>
          <a:p>
            <a:r>
              <a:rPr lang="fr-CH" b="1" dirty="0">
                <a:solidFill>
                  <a:srgbClr val="0070C0"/>
                </a:solidFill>
              </a:rPr>
              <a:t>Ii. </a:t>
            </a:r>
            <a:r>
              <a:rPr lang="fr-FR" b="1" dirty="0">
                <a:solidFill>
                  <a:srgbClr val="0070C0"/>
                </a:solidFill>
              </a:rPr>
              <a:t>qu'est ce une violation de données à caractère personnel ?</a:t>
            </a:r>
            <a:endParaRPr lang="en-GB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18D4F017-5028-4A6E-AA3B-A576E25C2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846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B28AA6-245E-4E2A-ABF5-EAECDA3EC9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5F722AE-BBFF-4D7A-AA85-5D85283FEA1E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9818A5-499B-445E-B05A-53583DD77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109248-88E0-43A0-9291-A016010B8D5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DF49B83-1C19-4812-99A7-B5C3A64D1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296160"/>
            <a:ext cx="9434087" cy="4680000"/>
          </a:xfrm>
        </p:spPr>
        <p:txBody>
          <a:bodyPr/>
          <a:lstStyle/>
          <a:p>
            <a:pPr marL="285750" lvl="0" indent="-285750">
              <a:buFont typeface="Courier New" panose="02070309020205020404" pitchFamily="49" charset="0"/>
              <a:buChar char="o"/>
            </a:pPr>
            <a:endParaRPr lang="fr-CH" sz="1500" dirty="0"/>
          </a:p>
          <a:p>
            <a:pPr marL="355600" lvl="0" indent="-355600" algn="just">
              <a:buFont typeface="Wingdings" panose="05000000000000000000" pitchFamily="2" charset="2"/>
              <a:buChar char="q"/>
            </a:pPr>
            <a:r>
              <a:rPr lang="en-GB" sz="1500" dirty="0" err="1"/>
              <a:t>En</a:t>
            </a:r>
            <a:r>
              <a:rPr lang="en-GB" sz="1500" dirty="0"/>
              <a:t> </a:t>
            </a:r>
            <a:r>
              <a:rPr lang="en-GB" sz="1500" dirty="0" err="1"/>
              <a:t>pratique</a:t>
            </a:r>
            <a:r>
              <a:rPr lang="en-GB" sz="1500" dirty="0"/>
              <a:t>, la </a:t>
            </a:r>
            <a:r>
              <a:rPr lang="en-GB" sz="1500" dirty="0" err="1"/>
              <a:t>majorité</a:t>
            </a:r>
            <a:r>
              <a:rPr lang="en-GB" sz="1500" dirty="0"/>
              <a:t> des violations au Luxembourg </a:t>
            </a:r>
            <a:r>
              <a:rPr lang="en-GB" sz="1500" dirty="0" err="1"/>
              <a:t>sont</a:t>
            </a:r>
            <a:r>
              <a:rPr lang="en-GB" sz="1500" dirty="0"/>
              <a:t> des </a:t>
            </a:r>
            <a:r>
              <a:rPr lang="en-GB" sz="1600" dirty="0"/>
              <a:t>« </a:t>
            </a:r>
            <a:r>
              <a:rPr lang="fr-FR" sz="1600" b="1" dirty="0"/>
              <a:t>violations de la confidentialité</a:t>
            </a:r>
            <a:r>
              <a:rPr lang="fr-CH" sz="1500" b="1" i="1" dirty="0"/>
              <a:t>»</a:t>
            </a:r>
            <a:r>
              <a:rPr lang="en-GB" sz="1500" dirty="0"/>
              <a:t> (</a:t>
            </a:r>
            <a:r>
              <a:rPr lang="fr-CH" sz="1600" i="1" dirty="0"/>
              <a:t>Graphique provenant du site web de la CNPD, "Premiers retours d’expérience concernant les violations de données", publié le 28.09.2018</a:t>
            </a:r>
            <a:r>
              <a:rPr lang="fr-CH" sz="1500" dirty="0"/>
              <a:t>): </a:t>
            </a:r>
          </a:p>
          <a:p>
            <a:pPr marL="355600" lvl="0" indent="-355600">
              <a:buFont typeface="Wingdings" panose="05000000000000000000" pitchFamily="2" charset="2"/>
              <a:buChar char="q"/>
            </a:pPr>
            <a:endParaRPr lang="fr-CH" dirty="0"/>
          </a:p>
          <a:p>
            <a:pPr lvl="0"/>
            <a:endParaRPr lang="en-GB" b="1" dirty="0"/>
          </a:p>
          <a:p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052AD86-7010-4416-B2B8-B5CCB306527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35D96E7-2631-4A15-9612-4CE9C362636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0001" y="768899"/>
            <a:ext cx="9434086" cy="586800"/>
          </a:xfrm>
        </p:spPr>
        <p:txBody>
          <a:bodyPr/>
          <a:lstStyle/>
          <a:p>
            <a:r>
              <a:rPr lang="fr-CH" b="1" dirty="0">
                <a:solidFill>
                  <a:srgbClr val="0070C0"/>
                </a:solidFill>
              </a:rPr>
              <a:t>Ii. </a:t>
            </a:r>
            <a:r>
              <a:rPr lang="fr-FR" b="1" dirty="0">
                <a:solidFill>
                  <a:srgbClr val="0070C0"/>
                </a:solidFill>
              </a:rPr>
              <a:t>qu'est ce une violation de données à caractère personnel ?</a:t>
            </a:r>
            <a:endParaRPr lang="en-GB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D1B2AA3-383B-40AA-8C28-5A1F46D55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" name="Picture 9" descr="https://cnpd.public.lu/dam-assets/pictures/photos/actualites/violation-04.png/_jcr_content/renditions/original">
            <a:extLst>
              <a:ext uri="{FF2B5EF4-FFF2-40B4-BE49-F238E27FC236}">
                <a16:creationId xmlns:a16="http://schemas.microsoft.com/office/drawing/2014/main" id="{B47C4329-2384-46A1-86D2-7EE1D0743AD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520" y="3667760"/>
            <a:ext cx="4490720" cy="31610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3125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itch">
  <a:themeElements>
    <a:clrScheme name="Custom 496">
      <a:dk1>
        <a:sysClr val="windowText" lastClr="000000"/>
      </a:dk1>
      <a:lt1>
        <a:sysClr val="window" lastClr="FFFFFF"/>
      </a:lt1>
      <a:dk2>
        <a:srgbClr val="4E575C"/>
      </a:dk2>
      <a:lt2>
        <a:srgbClr val="DFDAD5"/>
      </a:lt2>
      <a:accent1>
        <a:srgbClr val="44A5D8"/>
      </a:accent1>
      <a:accent2>
        <a:srgbClr val="FFD047"/>
      </a:accent2>
      <a:accent3>
        <a:srgbClr val="EF7B05"/>
      </a:accent3>
      <a:accent4>
        <a:srgbClr val="934D98"/>
      </a:accent4>
      <a:accent5>
        <a:srgbClr val="65B32E"/>
      </a:accent5>
      <a:accent6>
        <a:srgbClr val="E40138"/>
      </a:accent6>
      <a:hlink>
        <a:srgbClr val="0563C1"/>
      </a:hlink>
      <a:folHlink>
        <a:srgbClr val="954F72"/>
      </a:folHlink>
    </a:clrScheme>
    <a:fontScheme name="Custom 109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>
          <a:defRPr sz="9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m" id="{02E789E9-EF83-4F67-88F3-7A2F1010CD3A}" vid="{6F226969-1B62-4929-8655-5F2B7B51966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3226</Words>
  <Application>Microsoft Macintosh PowerPoint</Application>
  <PresentationFormat>Personnalisé</PresentationFormat>
  <Paragraphs>244</Paragraphs>
  <Slides>24</Slides>
  <Notes>2</Notes>
  <HiddenSlides>1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33" baseType="lpstr">
      <vt:lpstr>Arial</vt:lpstr>
      <vt:lpstr>Arial Black</vt:lpstr>
      <vt:lpstr>Bree Rg</vt:lpstr>
      <vt:lpstr>Calibri</vt:lpstr>
      <vt:lpstr>Courier New</vt:lpstr>
      <vt:lpstr>Symbol</vt:lpstr>
      <vt:lpstr>Times New Roman</vt:lpstr>
      <vt:lpstr>Wingdings</vt:lpstr>
      <vt:lpstr>Pitch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Louis Berns</cp:lastModifiedBy>
  <cp:revision>1</cp:revision>
  <dcterms:modified xsi:type="dcterms:W3CDTF">2023-04-03T11:57:26Z</dcterms:modified>
</cp:coreProperties>
</file>