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72" r:id="rId13"/>
    <p:sldId id="266" r:id="rId14"/>
    <p:sldId id="271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>
      <p:cViewPr varScale="1">
        <p:scale>
          <a:sx n="102" d="100"/>
          <a:sy n="102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7BD64-FB9E-4056-9998-4FE69D2D51F2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DDC92-F78A-4C0A-A8BC-A559AF00D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02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879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2300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784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44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901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769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123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393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22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75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53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53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53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53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970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186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21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4/3/23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4/3/23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‹N°›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LU" dirty="0"/>
              <a:t>Sécurité et santé au travail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068960"/>
            <a:ext cx="8077200" cy="1499616"/>
          </a:xfrm>
        </p:spPr>
        <p:txBody>
          <a:bodyPr/>
          <a:lstStyle/>
          <a:p>
            <a:r>
              <a:rPr lang="fr-LU" dirty="0"/>
              <a:t>Les obligations et responsabilités de l’employeur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876256" y="6309320"/>
            <a:ext cx="217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dirty="0">
                <a:solidFill>
                  <a:schemeClr val="tx1">
                    <a:lumMod val="65000"/>
                  </a:schemeClr>
                </a:solidFill>
              </a:rPr>
              <a:t>Jean-Luc PUTZ, 2017</a:t>
            </a:r>
            <a:endParaRPr lang="fr-FR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08565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l’employeur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LU" dirty="0"/>
              <a:t>Responsabilités patronales</a:t>
            </a:r>
          </a:p>
          <a:p>
            <a:pPr lvl="1"/>
            <a:r>
              <a:rPr lang="fr-LU" dirty="0"/>
              <a:t>Assume la responsabilité principale</a:t>
            </a:r>
          </a:p>
          <a:p>
            <a:pPr lvl="1"/>
            <a:r>
              <a:rPr lang="fr-LU" dirty="0"/>
              <a:t>Responsable pour le financement, la mise en place, la formation, la sensibilisation, la surveillance &amp; la sanction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Délégation obligatoire : les salariés désignés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Interactions entre plusieurs employeurs</a:t>
            </a:r>
          </a:p>
          <a:p>
            <a:pPr lvl="1"/>
            <a:r>
              <a:rPr lang="fr-LU" dirty="0"/>
              <a:t>Règles générales</a:t>
            </a:r>
          </a:p>
          <a:p>
            <a:pPr lvl="1"/>
            <a:r>
              <a:rPr lang="fr-LU" dirty="0"/>
              <a:t>Chantiers : coordinateurs sécurité-santé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6714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délégués du personnel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LU" b="1" u="sng" dirty="0"/>
              <a:t>Niveaux</a:t>
            </a:r>
          </a:p>
          <a:p>
            <a:pPr lvl="1"/>
            <a:r>
              <a:rPr lang="fr-LU" dirty="0"/>
              <a:t>Salariés</a:t>
            </a:r>
          </a:p>
          <a:p>
            <a:pPr lvl="1"/>
            <a:r>
              <a:rPr lang="fr-LU" dirty="0"/>
              <a:t>Délégation</a:t>
            </a:r>
          </a:p>
          <a:p>
            <a:pPr lvl="1"/>
            <a:r>
              <a:rPr lang="fr-LU" dirty="0"/>
              <a:t>Délégué à la sécurité et à la santé</a:t>
            </a:r>
          </a:p>
          <a:p>
            <a:pPr lvl="1"/>
            <a:r>
              <a:rPr lang="fr-LU" dirty="0"/>
              <a:t>Délégué à l’égalité (p.ex. harcèlement sexuel)</a:t>
            </a:r>
          </a:p>
          <a:p>
            <a:pPr lvl="1"/>
            <a:endParaRPr lang="fr-LU" dirty="0"/>
          </a:p>
          <a:p>
            <a:r>
              <a:rPr lang="fr-LU" b="1" u="sng" dirty="0"/>
              <a:t>Délégation du personnel</a:t>
            </a:r>
          </a:p>
          <a:p>
            <a:pPr lvl="1"/>
            <a:r>
              <a:rPr lang="fr-LU" dirty="0"/>
              <a:t>Compétences consultatives</a:t>
            </a:r>
          </a:p>
          <a:p>
            <a:pPr lvl="1"/>
            <a:r>
              <a:rPr lang="fr-LU" dirty="0"/>
              <a:t>Compétences de participation / action</a:t>
            </a:r>
          </a:p>
          <a:p>
            <a:pPr marL="1106424" lvl="4" indent="0">
              <a:buNone/>
            </a:pPr>
            <a:r>
              <a:rPr lang="fr-FR" sz="1700" dirty="0"/>
              <a:t>« participer à la protection du travail et de son environnement ainsi qu’à la prévention des accidents du travail et des maladies professionnelles » (L. 414-3 (1) 7; L. 312-7 (1)) </a:t>
            </a:r>
          </a:p>
          <a:p>
            <a:pPr lvl="1"/>
            <a:r>
              <a:rPr lang="fr-LU" dirty="0"/>
              <a:t>Compétences de </a:t>
            </a:r>
            <a:r>
              <a:rPr lang="fr-LU" dirty="0" err="1"/>
              <a:t>co-décision</a:t>
            </a:r>
            <a:r>
              <a:rPr lang="fr-LU" dirty="0"/>
              <a:t> (&gt; 150) (L. 414-9)</a:t>
            </a:r>
          </a:p>
          <a:p>
            <a:pPr lvl="2"/>
            <a:r>
              <a:rPr lang="fr-FR" sz="1800" dirty="0"/>
              <a:t>« l’introduction ou la modification de mesures concernant la santé et la sécurité des salariés ainsi que la prévention des maladies professionnelles »</a:t>
            </a:r>
          </a:p>
          <a:p>
            <a:pPr lvl="2"/>
            <a:r>
              <a:rPr lang="fr-FR" sz="1800" dirty="0"/>
              <a:t>« l’établissement ou la modification du règlement intérieur »</a:t>
            </a:r>
          </a:p>
          <a:p>
            <a:pPr lvl="2"/>
            <a:endParaRPr lang="fr-LU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39871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délégués du personnel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LU" b="1" u="sng" dirty="0"/>
              <a:t>Délégué à la sécurité et à la santé</a:t>
            </a:r>
          </a:p>
          <a:p>
            <a:pPr lvl="1"/>
            <a:r>
              <a:rPr lang="fr-LU" dirty="0"/>
              <a:t>Historique : 1929 / 1994 / 2006</a:t>
            </a:r>
          </a:p>
          <a:p>
            <a:pPr lvl="1"/>
            <a:r>
              <a:rPr lang="fr-LU" dirty="0"/>
              <a:t>Désignation</a:t>
            </a:r>
          </a:p>
          <a:p>
            <a:pPr lvl="1"/>
            <a:r>
              <a:rPr lang="fr-LU" dirty="0"/>
              <a:t>Compétences</a:t>
            </a:r>
          </a:p>
          <a:p>
            <a:pPr lvl="2"/>
            <a:r>
              <a:rPr lang="fr-LU" dirty="0"/>
              <a:t>Membre de la délégation / voix consultative</a:t>
            </a:r>
          </a:p>
          <a:p>
            <a:pPr lvl="2"/>
            <a:r>
              <a:rPr lang="fr-LU" dirty="0"/>
              <a:t>Droits d’information et de consultation et de « participation »</a:t>
            </a:r>
          </a:p>
          <a:p>
            <a:pPr lvl="2"/>
            <a:r>
              <a:rPr lang="fr-LU" dirty="0"/>
              <a:t>Droit d’action : tournée de contrôle</a:t>
            </a:r>
          </a:p>
          <a:p>
            <a:pPr lvl="2"/>
            <a:r>
              <a:rPr lang="fr-LU" dirty="0"/>
              <a:t>Droit d’alerte</a:t>
            </a:r>
          </a:p>
          <a:p>
            <a:pPr lvl="1"/>
            <a:r>
              <a:rPr lang="fr-LU" dirty="0"/>
              <a:t>Statut protecteur</a:t>
            </a:r>
          </a:p>
          <a:p>
            <a:pPr lvl="1"/>
            <a:r>
              <a:rPr lang="fr-LU" dirty="0"/>
              <a:t>Responsabilité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2952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employeur &gt; salarié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LU" dirty="0"/>
          </a:p>
          <a:p>
            <a:r>
              <a:rPr lang="fr-LU" dirty="0"/>
              <a:t>Pouvoirs patronaux</a:t>
            </a:r>
          </a:p>
          <a:p>
            <a:pPr lvl="1"/>
            <a:r>
              <a:rPr lang="fr-LU" dirty="0"/>
              <a:t>Pouvoir de direction</a:t>
            </a:r>
          </a:p>
          <a:p>
            <a:pPr lvl="1"/>
            <a:r>
              <a:rPr lang="fr-LU" dirty="0"/>
              <a:t>Pouvoir de contrôle</a:t>
            </a:r>
          </a:p>
          <a:p>
            <a:pPr lvl="1"/>
            <a:r>
              <a:rPr lang="fr-LU" dirty="0"/>
              <a:t>Pouvoir de sanction/disciplinaire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Obligation de faire usage de ses pouvoirs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0497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employeur &gt; salarié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896544"/>
          </a:xfrm>
        </p:spPr>
        <p:txBody>
          <a:bodyPr>
            <a:normAutofit fontScale="70000" lnSpcReduction="20000"/>
          </a:bodyPr>
          <a:lstStyle/>
          <a:p>
            <a:endParaRPr lang="fr-LU" b="1" dirty="0"/>
          </a:p>
          <a:p>
            <a:r>
              <a:rPr lang="fr-LU" b="1" dirty="0"/>
              <a:t>Pouvoir de direction</a:t>
            </a:r>
          </a:p>
          <a:p>
            <a:pPr lvl="1"/>
            <a:r>
              <a:rPr lang="fr-LU" dirty="0"/>
              <a:t>Instructions et consignes, </a:t>
            </a:r>
            <a:r>
              <a:rPr lang="fr-LU" dirty="0" err="1"/>
              <a:t>ind</a:t>
            </a:r>
            <a:r>
              <a:rPr lang="fr-LU" dirty="0"/>
              <a:t>. ou collectives</a:t>
            </a:r>
          </a:p>
          <a:p>
            <a:pPr lvl="1"/>
            <a:r>
              <a:rPr lang="fr-LU" dirty="0"/>
              <a:t>Sensibiliser et motiver (primes)</a:t>
            </a:r>
          </a:p>
          <a:p>
            <a:endParaRPr lang="fr-LU" dirty="0"/>
          </a:p>
          <a:p>
            <a:r>
              <a:rPr lang="fr-LU" b="1" dirty="0"/>
              <a:t>Pouvoir de contrôle</a:t>
            </a:r>
          </a:p>
          <a:p>
            <a:pPr lvl="1"/>
            <a:r>
              <a:rPr lang="fr-LU" dirty="0"/>
              <a:t>Droit et obligation de surveiller</a:t>
            </a:r>
          </a:p>
          <a:p>
            <a:pPr lvl="1"/>
            <a:r>
              <a:rPr lang="fr-LU" dirty="0"/>
              <a:t>Problème du dépistage (</a:t>
            </a:r>
            <a:r>
              <a:rPr lang="fr-LU" dirty="0" err="1"/>
              <a:t>cf</a:t>
            </a:r>
            <a:r>
              <a:rPr lang="fr-LU" dirty="0"/>
              <a:t> supra)</a:t>
            </a:r>
          </a:p>
          <a:p>
            <a:pPr lvl="1"/>
            <a:r>
              <a:rPr lang="fr-LU" dirty="0"/>
              <a:t>Surveillance électronique ? (L. 261-1 :; « pour les besoins de sécurité et de santé des salariés », mais : </a:t>
            </a:r>
            <a:r>
              <a:rPr lang="fr-LU" strike="sngStrike" dirty="0"/>
              <a:t>loi de 2002</a:t>
            </a:r>
            <a:r>
              <a:rPr lang="fr-LU" dirty="0"/>
              <a:t>, Art. 88 Règlement UE 2016/679, projet 7184)</a:t>
            </a:r>
          </a:p>
          <a:p>
            <a:endParaRPr lang="fr-LU" dirty="0"/>
          </a:p>
          <a:p>
            <a:r>
              <a:rPr lang="fr-LU" b="1" dirty="0"/>
              <a:t>Pouvoir disciplinaire  </a:t>
            </a:r>
            <a:r>
              <a:rPr lang="fr-LU" dirty="0"/>
              <a:t>(licencier)</a:t>
            </a:r>
          </a:p>
          <a:p>
            <a:pPr lvl="1"/>
            <a:r>
              <a:rPr lang="fr-LU" dirty="0"/>
              <a:t>Non-respect volontaire des règles de sécurité</a:t>
            </a:r>
          </a:p>
          <a:p>
            <a:pPr lvl="1"/>
            <a:r>
              <a:rPr lang="fr-LU" dirty="0"/>
              <a:t>Violation par négligence des règles de sécurité</a:t>
            </a:r>
          </a:p>
          <a:p>
            <a:pPr lvl="1"/>
            <a:r>
              <a:rPr lang="fr-LU" dirty="0"/>
              <a:t>Licenciement pour risque de sécurité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95777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III. Les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5082809"/>
          </a:xfrm>
        </p:spPr>
        <p:txBody>
          <a:bodyPr>
            <a:normAutofit fontScale="77500" lnSpcReduction="20000"/>
          </a:bodyPr>
          <a:lstStyle/>
          <a:p>
            <a:r>
              <a:rPr lang="fr-LU" b="1" u="sng" dirty="0"/>
              <a:t>Responsabilité civile</a:t>
            </a:r>
          </a:p>
          <a:p>
            <a:pPr lvl="1"/>
            <a:r>
              <a:rPr lang="fr-LU" b="1" dirty="0"/>
              <a:t>Responsabilité sans faute</a:t>
            </a:r>
            <a:r>
              <a:rPr lang="fr-LU" dirty="0"/>
              <a:t>: prise en charge par l’AAA</a:t>
            </a:r>
          </a:p>
          <a:p>
            <a:pPr lvl="2"/>
            <a:r>
              <a:rPr lang="fr-LU" dirty="0"/>
              <a:t>Accident de travail : atteinte au corps humain provenant de l’action soudaine et violente d’une force extérieure (</a:t>
            </a:r>
            <a:r>
              <a:rPr lang="fr-LU" dirty="0" err="1"/>
              <a:t>Cass</a:t>
            </a:r>
            <a:r>
              <a:rPr lang="fr-LU" dirty="0"/>
              <a:t> 1993)</a:t>
            </a:r>
          </a:p>
          <a:p>
            <a:pPr lvl="3"/>
            <a:r>
              <a:rPr lang="fr-LU" dirty="0"/>
              <a:t>Présomption</a:t>
            </a:r>
          </a:p>
          <a:p>
            <a:pPr lvl="4"/>
            <a:r>
              <a:rPr lang="fr-LU" dirty="0"/>
              <a:t>De causalité : d’imputabilité si se manifeste « au travail »</a:t>
            </a:r>
          </a:p>
          <a:p>
            <a:pPr lvl="4"/>
            <a:r>
              <a:rPr lang="fr-LU" dirty="0"/>
              <a:t>D’imputabilité de toute le dommage (</a:t>
            </a:r>
            <a:r>
              <a:rPr lang="fr-LU" dirty="0" err="1"/>
              <a:t>pb</a:t>
            </a:r>
            <a:r>
              <a:rPr lang="fr-LU" dirty="0"/>
              <a:t>. de la prédisposition)</a:t>
            </a:r>
          </a:p>
          <a:p>
            <a:pPr lvl="3"/>
            <a:r>
              <a:rPr lang="fr-LU" dirty="0"/>
              <a:t>Problème fréquent : arrêts cardiaques</a:t>
            </a:r>
          </a:p>
          <a:p>
            <a:pPr lvl="2"/>
            <a:r>
              <a:rPr lang="fr-LU" dirty="0"/>
              <a:t>Maladie professionnelle</a:t>
            </a:r>
          </a:p>
          <a:p>
            <a:pPr lvl="3"/>
            <a:r>
              <a:rPr lang="fr-LU" dirty="0"/>
              <a:t>Tableau / preuve du lien de causalité</a:t>
            </a:r>
          </a:p>
          <a:p>
            <a:pPr lvl="2"/>
            <a:r>
              <a:rPr lang="fr-LU" dirty="0"/>
              <a:t>Prestations</a:t>
            </a:r>
          </a:p>
          <a:p>
            <a:pPr marL="768096" lvl="2" indent="0">
              <a:buNone/>
            </a:pPr>
            <a:endParaRPr lang="fr-LU" dirty="0"/>
          </a:p>
          <a:p>
            <a:pPr lvl="1"/>
            <a:r>
              <a:rPr lang="fr-LU" b="1" dirty="0"/>
              <a:t>Responsabilité pour faute </a:t>
            </a:r>
            <a:r>
              <a:rPr lang="fr-LU" dirty="0"/>
              <a:t>:</a:t>
            </a:r>
          </a:p>
          <a:p>
            <a:pPr lvl="2"/>
            <a:r>
              <a:rPr lang="fr-LU" dirty="0"/>
              <a:t>Salarié &gt; Employeur : </a:t>
            </a:r>
          </a:p>
          <a:p>
            <a:pPr lvl="3"/>
            <a:r>
              <a:rPr lang="fr-LU" dirty="0"/>
              <a:t>En cas d’accident : Art. 135 CSS</a:t>
            </a:r>
          </a:p>
          <a:p>
            <a:pPr lvl="3"/>
            <a:r>
              <a:rPr lang="fr-LU" dirty="0"/>
              <a:t>Dans d’autres hypothèses ?</a:t>
            </a:r>
          </a:p>
          <a:p>
            <a:pPr lvl="2"/>
            <a:r>
              <a:rPr lang="fr-LU" dirty="0"/>
              <a:t>Salarié &gt; Collègue/tiers responsable ?</a:t>
            </a:r>
          </a:p>
          <a:p>
            <a:pPr marL="118872" indent="0">
              <a:buNone/>
            </a:pP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28757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/>
          <a:lstStyle/>
          <a:p>
            <a:r>
              <a:rPr lang="fr-LU" dirty="0"/>
              <a:t>III. Les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625609"/>
          </a:xfrm>
        </p:spPr>
        <p:txBody>
          <a:bodyPr/>
          <a:lstStyle/>
          <a:p>
            <a:r>
              <a:rPr lang="fr-LU" dirty="0"/>
              <a:t>Responsabilité pénale</a:t>
            </a:r>
          </a:p>
          <a:p>
            <a:pPr lvl="1"/>
            <a:r>
              <a:rPr lang="fr-LU" dirty="0"/>
              <a:t>Infractions et sanctions</a:t>
            </a:r>
          </a:p>
          <a:p>
            <a:pPr marL="457200" lvl="1" indent="0">
              <a:buNone/>
            </a:pPr>
            <a:endParaRPr lang="fr-LU" dirty="0"/>
          </a:p>
          <a:p>
            <a:pPr marL="457200" lvl="1" indent="0">
              <a:buNone/>
            </a:pPr>
            <a:endParaRPr lang="fr-LU" dirty="0"/>
          </a:p>
          <a:p>
            <a:pPr marL="118872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987850"/>
              </p:ext>
            </p:extLst>
          </p:nvPr>
        </p:nvGraphicFramePr>
        <p:xfrm>
          <a:off x="1043608" y="2924944"/>
          <a:ext cx="7632848" cy="3096344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78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78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Infraction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personne physique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personne morale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3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Violations des</a:t>
                      </a:r>
                      <a:r>
                        <a:rPr lang="fr-LU" sz="16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règles sur la santé au travail L. 327-2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8 j – 6m et/ou 251 – 25.000 €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LU" sz="1600" dirty="0">
                          <a:effectLst/>
                        </a:rPr>
                        <a:t>500 – 50.000 €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Violation des règles de sécurité, L. 314-4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8 j – 6m et/ou 251 – 25.000 €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500 – 50.000 €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Coups et blessures involontaires, 420 CP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8j – 2m et/ou 500 – 5.000 €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500 – 10.000 €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Homicide involontaire, 419 CP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3m – 2a et 500 –10.000 €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500 – 20.000 €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Salarié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</a:rPr>
                        <a:t>251 - 3.000 €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LU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62113" y="3649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0514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III. Les responsabilités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625609"/>
          </a:xfrm>
        </p:spPr>
        <p:txBody>
          <a:bodyPr/>
          <a:lstStyle/>
          <a:p>
            <a:r>
              <a:rPr lang="fr-LU" dirty="0"/>
              <a:t>Responsabilité pénale</a:t>
            </a:r>
          </a:p>
          <a:p>
            <a:pPr lvl="1"/>
            <a:r>
              <a:rPr lang="fr-LU" dirty="0"/>
              <a:t>Instruction des dossiers</a:t>
            </a:r>
          </a:p>
          <a:p>
            <a:pPr lvl="1"/>
            <a:r>
              <a:rPr lang="fr-LU" dirty="0"/>
              <a:t>Auteurs responsables</a:t>
            </a:r>
          </a:p>
          <a:p>
            <a:pPr lvl="2"/>
            <a:r>
              <a:rPr lang="fr-LU" dirty="0"/>
              <a:t>Personnes morales</a:t>
            </a:r>
          </a:p>
          <a:p>
            <a:pPr lvl="2"/>
            <a:r>
              <a:rPr lang="fr-LU" dirty="0"/>
              <a:t>Personnes physiques : dirigeant </a:t>
            </a:r>
            <a:r>
              <a:rPr lang="fr-LU" dirty="0">
                <a:sym typeface="Wingdings" panose="05000000000000000000" pitchFamily="2" charset="2"/>
              </a:rPr>
              <a:t> délégation</a:t>
            </a:r>
            <a:endParaRPr lang="fr-LU" dirty="0"/>
          </a:p>
          <a:p>
            <a:pPr lvl="1"/>
            <a:r>
              <a:rPr lang="fr-LU" dirty="0"/>
              <a:t>Ignorance de la loi et élément moral</a:t>
            </a:r>
          </a:p>
          <a:p>
            <a:pPr lvl="1"/>
            <a:r>
              <a:rPr lang="fr-LU" dirty="0"/>
              <a:t>Exemples de cas et de peines</a:t>
            </a:r>
          </a:p>
          <a:p>
            <a:pPr marL="457200" lvl="1" indent="0">
              <a:buNone/>
            </a:pPr>
            <a:endParaRPr lang="fr-LU" dirty="0"/>
          </a:p>
          <a:p>
            <a:pPr marL="457200" lvl="1" indent="0">
              <a:buNone/>
            </a:pPr>
            <a:endParaRPr lang="fr-LU" dirty="0"/>
          </a:p>
          <a:p>
            <a:pPr marL="118872" indent="0">
              <a:buNone/>
            </a:pPr>
            <a:endParaRPr lang="fr-F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62113" y="3649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840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I.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LU" dirty="0"/>
              <a:t>Historique</a:t>
            </a:r>
          </a:p>
          <a:p>
            <a:endParaRPr lang="fr-LU" dirty="0"/>
          </a:p>
          <a:p>
            <a:r>
              <a:rPr lang="fr-LU" dirty="0"/>
              <a:t>Champ d’application</a:t>
            </a:r>
          </a:p>
          <a:p>
            <a:pPr lvl="1"/>
            <a:r>
              <a:rPr lang="fr-LU" dirty="0"/>
              <a:t>Du côté patronal</a:t>
            </a:r>
          </a:p>
          <a:p>
            <a:pPr lvl="1"/>
            <a:r>
              <a:rPr lang="fr-LU" dirty="0"/>
              <a:t>Du côté salarial</a:t>
            </a:r>
          </a:p>
          <a:p>
            <a:endParaRPr lang="fr-LU" dirty="0"/>
          </a:p>
          <a:p>
            <a:r>
              <a:rPr lang="fr-LU" dirty="0"/>
              <a:t>Le rôle du droit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6742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dirty="0"/>
              <a:t>I. Introduction – 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5082809"/>
          </a:xfrm>
        </p:spPr>
        <p:txBody>
          <a:bodyPr>
            <a:normAutofit fontScale="62500" lnSpcReduction="20000"/>
          </a:bodyPr>
          <a:lstStyle/>
          <a:p>
            <a:r>
              <a:rPr lang="fr-LU" dirty="0"/>
              <a:t>Droit international (OIT)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Droit européen (</a:t>
            </a:r>
            <a:r>
              <a:rPr lang="fr-FR" dirty="0"/>
              <a:t>89/391/CEE )</a:t>
            </a:r>
          </a:p>
          <a:p>
            <a:pPr marL="118872" indent="0">
              <a:buNone/>
            </a:pPr>
            <a:endParaRPr lang="fr-FR" dirty="0"/>
          </a:p>
          <a:p>
            <a:r>
              <a:rPr lang="fr-LU" dirty="0"/>
              <a:t>Droit national</a:t>
            </a:r>
          </a:p>
          <a:p>
            <a:pPr lvl="1"/>
            <a:r>
              <a:rPr lang="fr-LU" dirty="0"/>
              <a:t>Code du travail (livre III, L. 311-1s.)</a:t>
            </a:r>
          </a:p>
          <a:p>
            <a:pPr lvl="1"/>
            <a:r>
              <a:rPr lang="fr-LU" dirty="0"/>
              <a:t>Règlements grand-ducaux (1924, 1994)</a:t>
            </a:r>
          </a:p>
          <a:p>
            <a:pPr marL="457200" lvl="1" indent="0">
              <a:buNone/>
            </a:pPr>
            <a:endParaRPr lang="fr-LU" dirty="0"/>
          </a:p>
          <a:p>
            <a:r>
              <a:rPr lang="fr-LU" dirty="0"/>
              <a:t>Normes négociées</a:t>
            </a:r>
          </a:p>
          <a:p>
            <a:pPr lvl="1"/>
            <a:r>
              <a:rPr lang="fr-LU" dirty="0"/>
              <a:t>Accords / conventions collectives</a:t>
            </a:r>
          </a:p>
          <a:p>
            <a:pPr marL="457200" lvl="1" indent="0">
              <a:buNone/>
            </a:pPr>
            <a:endParaRPr lang="fr-LU" dirty="0"/>
          </a:p>
          <a:p>
            <a:r>
              <a:rPr lang="fr-LU" dirty="0"/>
              <a:t>Recommandations, prescriptions</a:t>
            </a:r>
          </a:p>
          <a:p>
            <a:pPr lvl="1"/>
            <a:r>
              <a:rPr lang="fr-LU" dirty="0"/>
              <a:t>AAA &amp; Autres</a:t>
            </a:r>
          </a:p>
          <a:p>
            <a:pPr lvl="1"/>
            <a:endParaRPr lang="fr-LU" dirty="0"/>
          </a:p>
          <a:p>
            <a:r>
              <a:rPr lang="fr-LU" dirty="0"/>
              <a:t>Branches voisines</a:t>
            </a:r>
          </a:p>
          <a:p>
            <a:pPr lvl="1"/>
            <a:r>
              <a:rPr lang="fr-LU" dirty="0"/>
              <a:t>Durée de travail</a:t>
            </a:r>
          </a:p>
          <a:p>
            <a:pPr lvl="1"/>
            <a:r>
              <a:rPr lang="fr-LU" dirty="0"/>
              <a:t>Établissements classés</a:t>
            </a:r>
          </a:p>
          <a:p>
            <a:pPr lvl="1"/>
            <a:r>
              <a:rPr lang="fr-LU" dirty="0"/>
              <a:t>autres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421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II. Cadre protecteur – Sécurité au travail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508280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fr-LU" b="1" u="sng" dirty="0"/>
              <a:t>Normes à respecter</a:t>
            </a:r>
          </a:p>
          <a:p>
            <a:endParaRPr lang="fr-LU" dirty="0"/>
          </a:p>
          <a:p>
            <a:r>
              <a:rPr lang="fr-LU" dirty="0"/>
              <a:t>Lieux de travail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Premiers secours, évacuation</a:t>
            </a:r>
            <a:endParaRPr lang="fr-FR" dirty="0"/>
          </a:p>
          <a:p>
            <a:pPr marL="118872" indent="0">
              <a:buNone/>
            </a:pPr>
            <a:endParaRPr lang="fr-FR" dirty="0"/>
          </a:p>
          <a:p>
            <a:r>
              <a:rPr lang="fr-LU" dirty="0"/>
              <a:t>Equipements de protection</a:t>
            </a:r>
          </a:p>
          <a:p>
            <a:pPr lvl="1"/>
            <a:r>
              <a:rPr lang="fr-LU" dirty="0"/>
              <a:t>Individuels / collectifs</a:t>
            </a:r>
          </a:p>
          <a:p>
            <a:pPr marL="457200" lvl="1" indent="0">
              <a:buNone/>
            </a:pPr>
            <a:endParaRPr lang="fr-LU" dirty="0"/>
          </a:p>
          <a:p>
            <a:r>
              <a:rPr lang="fr-LU" dirty="0"/>
              <a:t>Risques d’exposition</a:t>
            </a:r>
          </a:p>
          <a:p>
            <a:pPr lvl="1"/>
            <a:r>
              <a:rPr lang="fr-LU" dirty="0"/>
              <a:t>Bruit, vibrations, agents chimiques, agents cancérigènes, amiante, écrans d’ordinateur, etc. </a:t>
            </a:r>
          </a:p>
          <a:p>
            <a:pPr lvl="1"/>
            <a:endParaRPr lang="fr-LU" dirty="0"/>
          </a:p>
        </p:txBody>
      </p:sp>
      <p:sp>
        <p:nvSpPr>
          <p:cNvPr id="4" name="ZoneTexte 3"/>
          <p:cNvSpPr txBox="1"/>
          <p:nvPr/>
        </p:nvSpPr>
        <p:spPr>
          <a:xfrm>
            <a:off x="251520" y="1700808"/>
            <a:ext cx="8712968" cy="48936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LU" sz="2400" b="1" dirty="0"/>
              <a:t>Exemples</a:t>
            </a:r>
            <a:r>
              <a:rPr lang="fr-LU" sz="2400" dirty="0"/>
              <a:t> :</a:t>
            </a:r>
          </a:p>
          <a:p>
            <a:endParaRPr lang="fr-LU" sz="2400" dirty="0"/>
          </a:p>
          <a:p>
            <a:r>
              <a:rPr lang="fr-LU" sz="2400" dirty="0"/>
              <a:t>- valeur limite d’exposition de la peau à la n-méthyl-21-pyrrolidone sur 8 heures :</a:t>
            </a:r>
          </a:p>
          <a:p>
            <a:r>
              <a:rPr lang="fr-LU" sz="2400" dirty="0"/>
              <a:t>40 mg/m3.</a:t>
            </a:r>
          </a:p>
          <a:p>
            <a:endParaRPr lang="fr-LU" sz="2400" dirty="0"/>
          </a:p>
          <a:p>
            <a:r>
              <a:rPr lang="fr-LU" sz="2400" dirty="0"/>
              <a:t>- les vibrations sont exprimées par la racine carrée de la somme des carrées des valeurs d’accélération pondérées de divers axes. </a:t>
            </a:r>
          </a:p>
          <a:p>
            <a:endParaRPr lang="fr-LU" sz="2400" dirty="0"/>
          </a:p>
          <a:p>
            <a:r>
              <a:rPr lang="fr-LU" sz="2400" dirty="0"/>
              <a:t>- la valeur limite de l’exposition de l’œil à un laser du spectre de la lumière visible pour une durée entre 10</a:t>
            </a:r>
            <a:r>
              <a:rPr lang="fr-LU" sz="2400" baseline="30000" dirty="0"/>
              <a:t>-11</a:t>
            </a:r>
            <a:r>
              <a:rPr lang="fr-LU" sz="2400" dirty="0"/>
              <a:t> et 10</a:t>
            </a:r>
            <a:r>
              <a:rPr lang="fr-LU" sz="2400" baseline="30000" dirty="0"/>
              <a:t>-9</a:t>
            </a:r>
            <a:r>
              <a:rPr lang="fr-LU" sz="2400" dirty="0"/>
              <a:t> secondes est de 1,5 x 10</a:t>
            </a:r>
            <a:r>
              <a:rPr lang="fr-LU" sz="2400" baseline="30000" dirty="0"/>
              <a:t>-4</a:t>
            </a:r>
            <a:r>
              <a:rPr lang="fr-LU" sz="2400" dirty="0"/>
              <a:t> C</a:t>
            </a:r>
            <a:r>
              <a:rPr lang="fr-LU" sz="2400" baseline="-25000" dirty="0"/>
              <a:t>E</a:t>
            </a:r>
            <a:r>
              <a:rPr lang="fr-LU" sz="2400" dirty="0"/>
              <a:t> [J m</a:t>
            </a:r>
            <a:r>
              <a:rPr lang="fr-LU" sz="2400" baseline="30000" dirty="0"/>
              <a:t>2</a:t>
            </a:r>
            <a:r>
              <a:rPr lang="fr-LU" sz="2400" dirty="0"/>
              <a:t>].</a:t>
            </a:r>
            <a:endParaRPr lang="fr-FR" sz="2400" dirty="0"/>
          </a:p>
          <a:p>
            <a:endParaRPr lang="fr-FR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912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II. Cadre protecteur – Sécurité au travail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5082809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fr-LU" b="1" u="sng" dirty="0"/>
              <a:t>Moyens à mettre en </a:t>
            </a:r>
            <a:r>
              <a:rPr lang="fr-LU" b="1" u="sng" dirty="0" err="1"/>
              <a:t>oeuvre</a:t>
            </a:r>
            <a:endParaRPr lang="fr-LU" b="1" u="sng" dirty="0"/>
          </a:p>
          <a:p>
            <a:endParaRPr lang="fr-LU" dirty="0"/>
          </a:p>
          <a:p>
            <a:r>
              <a:rPr lang="fr-LU" dirty="0"/>
              <a:t>Obligation d’évaluation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Organisation du travail</a:t>
            </a:r>
          </a:p>
          <a:p>
            <a:endParaRPr lang="fr-LU" dirty="0"/>
          </a:p>
          <a:p>
            <a:r>
              <a:rPr lang="fr-LU" dirty="0"/>
              <a:t>Formation &amp; information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Suivi</a:t>
            </a:r>
            <a:endParaRPr lang="fr-FR" dirty="0"/>
          </a:p>
          <a:p>
            <a:pPr marL="457200" lvl="1" indent="0">
              <a:buNone/>
            </a:pPr>
            <a:endParaRPr lang="fr-LU" dirty="0"/>
          </a:p>
          <a:p>
            <a:pPr lvl="1"/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1002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II. Cadre protecteur – Sécurité au travail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5191"/>
            <a:ext cx="8219256" cy="508280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fr-LU" b="1" u="sng" dirty="0"/>
              <a:t>Protection renforcée</a:t>
            </a:r>
          </a:p>
          <a:p>
            <a:endParaRPr lang="fr-LU" dirty="0"/>
          </a:p>
          <a:p>
            <a:r>
              <a:rPr lang="fr-LU" dirty="0"/>
              <a:t>Salariés vulnérables</a:t>
            </a:r>
          </a:p>
          <a:p>
            <a:pPr lvl="1"/>
            <a:r>
              <a:rPr lang="fr-LU" dirty="0"/>
              <a:t>Femmes enceintes et allaitantes</a:t>
            </a:r>
          </a:p>
          <a:p>
            <a:pPr lvl="1"/>
            <a:r>
              <a:rPr lang="fr-LU" dirty="0"/>
              <a:t>Jeunes et adolescents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Postes à risques (L. 326-4)</a:t>
            </a:r>
          </a:p>
          <a:p>
            <a:endParaRPr lang="fr-LU" dirty="0"/>
          </a:p>
          <a:p>
            <a:r>
              <a:rPr lang="fr-LU" dirty="0"/>
              <a:t>Travail atypique</a:t>
            </a:r>
          </a:p>
          <a:p>
            <a:pPr lvl="1"/>
            <a:r>
              <a:rPr lang="fr-LU" dirty="0"/>
              <a:t>Salariés temporaires (CDD, intérim)</a:t>
            </a:r>
          </a:p>
          <a:p>
            <a:pPr lvl="1"/>
            <a:r>
              <a:rPr lang="fr-LU" dirty="0"/>
              <a:t>Télétravailleurs</a:t>
            </a:r>
            <a:endParaRPr lang="fr-FR" dirty="0"/>
          </a:p>
          <a:p>
            <a:pPr marL="457200" lvl="1" indent="0">
              <a:buNone/>
            </a:pPr>
            <a:endParaRPr lang="fr-LU" dirty="0"/>
          </a:p>
          <a:p>
            <a:pPr lvl="1"/>
            <a:endParaRPr lang="fr-L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9999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II. Cadre protecteur – Bien-être au travail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LU" dirty="0"/>
              <a:t>Législation (encore) peu développée</a:t>
            </a:r>
          </a:p>
          <a:p>
            <a:pPr marL="118872" indent="0">
              <a:buNone/>
            </a:pPr>
            <a:endParaRPr lang="fr-LU" dirty="0"/>
          </a:p>
          <a:p>
            <a:r>
              <a:rPr lang="fr-LU" dirty="0"/>
              <a:t>Quelques principes</a:t>
            </a:r>
          </a:p>
          <a:p>
            <a:pPr lvl="1"/>
            <a:r>
              <a:rPr lang="fr-LU" dirty="0"/>
              <a:t>Travail monotone et répétitif</a:t>
            </a:r>
          </a:p>
          <a:p>
            <a:pPr lvl="1"/>
            <a:r>
              <a:rPr lang="fr-LU" dirty="0"/>
              <a:t>Ergonomie du travail</a:t>
            </a:r>
          </a:p>
          <a:p>
            <a:pPr lvl="1"/>
            <a:r>
              <a:rPr lang="fr-LU" dirty="0"/>
              <a:t>Cadence du travail</a:t>
            </a:r>
          </a:p>
          <a:p>
            <a:pPr marL="457200" lvl="1" indent="0">
              <a:buNone/>
            </a:pPr>
            <a:endParaRPr lang="fr-LU" dirty="0"/>
          </a:p>
          <a:p>
            <a:r>
              <a:rPr lang="fr-LU" dirty="0"/>
              <a:t>Risques psychosociaux (p.m.)</a:t>
            </a:r>
          </a:p>
          <a:p>
            <a:pPr lvl="1"/>
            <a:r>
              <a:rPr lang="fr-LU" dirty="0"/>
              <a:t>Harcèlement et violence</a:t>
            </a:r>
          </a:p>
          <a:p>
            <a:pPr lvl="1"/>
            <a:r>
              <a:rPr lang="fr-LU" dirty="0"/>
              <a:t>Stress</a:t>
            </a:r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983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2800" dirty="0"/>
              <a:t>II. Cadre protecteur – Comportements addictifs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LU" dirty="0"/>
              <a:t>Peu de règles précises ; problèmes de dépistage</a:t>
            </a:r>
          </a:p>
          <a:p>
            <a:pPr marL="118872" indent="0">
              <a:buNone/>
            </a:pPr>
            <a:endParaRPr lang="fr-LU" dirty="0"/>
          </a:p>
          <a:p>
            <a:pPr lvl="1"/>
            <a:r>
              <a:rPr lang="fr-LU" dirty="0"/>
              <a:t>Alcool</a:t>
            </a:r>
          </a:p>
          <a:p>
            <a:pPr marL="722376" lvl="2" indent="0">
              <a:buNone/>
            </a:pPr>
            <a:endParaRPr lang="fr-LU" dirty="0"/>
          </a:p>
          <a:p>
            <a:pPr lvl="1"/>
            <a:r>
              <a:rPr lang="fr-LU" dirty="0"/>
              <a:t>Tabac</a:t>
            </a:r>
          </a:p>
          <a:p>
            <a:pPr lvl="1"/>
            <a:endParaRPr lang="fr-LU" dirty="0"/>
          </a:p>
          <a:p>
            <a:pPr lvl="1"/>
            <a:r>
              <a:rPr lang="fr-LU" dirty="0"/>
              <a:t>Stupéfiants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5341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LU" sz="3600" dirty="0"/>
              <a:t>III. Les acteurs – les salariés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LU" dirty="0"/>
              <a:t>Obligations limitées (L. 313-1)</a:t>
            </a:r>
          </a:p>
          <a:p>
            <a:endParaRPr lang="fr-LU" dirty="0"/>
          </a:p>
          <a:p>
            <a:r>
              <a:rPr lang="fr-LU" dirty="0"/>
              <a:t>Droit de retrait</a:t>
            </a:r>
          </a:p>
          <a:p>
            <a:endParaRPr lang="fr-LU" dirty="0"/>
          </a:p>
          <a:p>
            <a:r>
              <a:rPr lang="fr-LU" dirty="0"/>
              <a:t>Obligation et droit d’alerte </a:t>
            </a:r>
          </a:p>
          <a:p>
            <a:endParaRPr lang="fr-LU" dirty="0"/>
          </a:p>
          <a:p>
            <a:r>
              <a:rPr lang="fr-LU" dirty="0"/>
              <a:t>Droit à la consultation et à la participation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6383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948</Words>
  <Application>Microsoft Macintosh PowerPoint</Application>
  <PresentationFormat>Affichage à l'écran (4:3)</PresentationFormat>
  <Paragraphs>208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Sécurité et santé au travail</vt:lpstr>
      <vt:lpstr>I. Introduction</vt:lpstr>
      <vt:lpstr>I. Introduction – Sources</vt:lpstr>
      <vt:lpstr>II. Cadre protecteur – Sécurité au travail</vt:lpstr>
      <vt:lpstr>II. Cadre protecteur – Sécurité au travail</vt:lpstr>
      <vt:lpstr>II. Cadre protecteur – Sécurité au travail</vt:lpstr>
      <vt:lpstr>II. Cadre protecteur – Bien-être au travail</vt:lpstr>
      <vt:lpstr>II. Cadre protecteur – Comportements addictifs</vt:lpstr>
      <vt:lpstr>III. Les acteurs – les salariés</vt:lpstr>
      <vt:lpstr>III. Les acteurs – l’employeur</vt:lpstr>
      <vt:lpstr>III. Les acteurs – délégués du personnel</vt:lpstr>
      <vt:lpstr>III. Les acteurs – délégués du personnel</vt:lpstr>
      <vt:lpstr>III. Les acteurs – employeur &gt; salarié</vt:lpstr>
      <vt:lpstr>III. Les acteurs – employeur &gt; salarié</vt:lpstr>
      <vt:lpstr>III. Les responsabilités</vt:lpstr>
      <vt:lpstr>III. Les responsabilités</vt:lpstr>
      <vt:lpstr>III. Les responsabilités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Sécurité et santé au travail</dc:title>
  <cp:lastModifiedBy>Louis Berns</cp:lastModifiedBy>
  <cp:revision>1</cp:revision>
  <dcterms:modified xsi:type="dcterms:W3CDTF">2023-04-03T13:21:29Z</dcterms:modified>
</cp:coreProperties>
</file>