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78" r:id="rId2"/>
    <p:sldId id="271" r:id="rId3"/>
    <p:sldId id="263" r:id="rId4"/>
    <p:sldId id="277" r:id="rId5"/>
    <p:sldId id="264" r:id="rId6"/>
    <p:sldId id="265" r:id="rId7"/>
    <p:sldId id="272" r:id="rId8"/>
    <p:sldId id="273" r:id="rId9"/>
    <p:sldId id="274" r:id="rId10"/>
    <p:sldId id="275" r:id="rId11"/>
    <p:sldId id="266" r:id="rId12"/>
    <p:sldId id="267" r:id="rId13"/>
    <p:sldId id="268" r:id="rId14"/>
    <p:sldId id="270" r:id="rId15"/>
    <p:sldId id="276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C4B"/>
    <a:srgbClr val="B5CDD9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38"/>
  </p:normalViewPr>
  <p:slideViewPr>
    <p:cSldViewPr>
      <p:cViewPr varScale="1">
        <p:scale>
          <a:sx n="98" d="100"/>
          <a:sy n="98" d="100"/>
        </p:scale>
        <p:origin x="105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52F73F7D-69C7-AC4B-BD95-DD7F78F0ACBD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940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A21BC5EB-6EE0-BA4E-B754-4C352B4A89CF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2558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438400"/>
            <a:ext cx="7772400" cy="19050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fr-CH"/>
              <a:t>Cliquez et modifiez le titre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800600"/>
            <a:ext cx="7772400" cy="838200"/>
          </a:xfrm>
        </p:spPr>
        <p:txBody>
          <a:bodyPr/>
          <a:lstStyle>
            <a:lvl1pPr marL="0" indent="0" algn="ctr">
              <a:buFont typeface="Wingdings" charset="2"/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fr-CH"/>
              <a:t>Cliquez pour modifier le style des sous-titres du masque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1218749-D2E9-FD48-B7A4-DE4DF6A79CD6}" type="slidenum">
              <a:rPr lang="en-US"/>
              <a:pPr/>
              <a:t>‹N°›</a:t>
            </a:fld>
            <a:endParaRPr lang="en-US"/>
          </a:p>
        </p:txBody>
      </p:sp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381000"/>
            <a:ext cx="1828800" cy="18288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0E21F57-8064-5B46-AE3D-454C58697366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72250" y="228600"/>
            <a:ext cx="1962150" cy="5867400"/>
          </a:xfrm>
        </p:spPr>
        <p:txBody>
          <a:bodyPr vert="eaVert"/>
          <a:lstStyle/>
          <a:p>
            <a:r>
              <a:rPr lang="fr-CH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734050" cy="5867400"/>
          </a:xfrm>
        </p:spPr>
        <p:txBody>
          <a:bodyPr vert="eaVert"/>
          <a:lstStyle/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683271B-FA9C-ED46-964E-39ED9D266847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6553200" cy="1143000"/>
          </a:xfrm>
        </p:spPr>
        <p:txBody>
          <a:bodyPr/>
          <a:lstStyle/>
          <a:p>
            <a:r>
              <a:rPr lang="fr-CH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685800" y="2286000"/>
            <a:ext cx="3810000" cy="3810000"/>
          </a:xfrm>
        </p:spPr>
        <p:txBody>
          <a:bodyPr/>
          <a:lstStyle/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  <a:endParaRPr lang="fr-FR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half" idx="2"/>
          </p:nvPr>
        </p:nvSpPr>
        <p:spPr>
          <a:xfrm>
            <a:off x="4648200" y="2286000"/>
            <a:ext cx="3810000" cy="3810000"/>
          </a:xfrm>
        </p:spPr>
        <p:txBody>
          <a:bodyPr/>
          <a:lstStyle/>
          <a:p>
            <a:r>
              <a:rPr lang="fr-CH"/>
              <a:t>Cliquez sur l'icône pour ajouter un graphique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CEA83055-037A-0142-A79A-F6C1A1C124A8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0F21602-0B34-344F-BF48-7F484D161908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H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CH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AB9BB60-2AAE-6647-BFF4-C0E02724087E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2286000"/>
            <a:ext cx="38100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286000"/>
            <a:ext cx="38100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FD7128C-E482-B94A-8E55-E8D248EAE735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185E25A-66EE-9447-9E83-EA8AC0255D83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4F9F29D-59CC-0941-800C-07A055BEBB3B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A42C831-744C-AF4A-8B50-BAD17606F392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H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1261037-0C47-9146-8610-549173DCD57F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H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H"/>
              <a:t>Faire glisser l'image vers l'espace réservé ou cliquer sur l'icône pour l'ajouter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8A5E2D8-801A-8B46-AC71-404674C6E303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286000"/>
            <a:ext cx="7772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rgbClr val="808080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rgbClr val="808080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808080"/>
                </a:solidFill>
                <a:latin typeface="+mn-lt"/>
              </a:defRPr>
            </a:lvl1pPr>
          </a:lstStyle>
          <a:p>
            <a:fld id="{C166AB92-4DB6-F140-BB7D-048AF8E031B0}" type="slidenum">
              <a:rPr lang="en-US"/>
              <a:pPr/>
              <a:t>‹N°›</a:t>
            </a:fld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273050" y="273050"/>
            <a:ext cx="1217613" cy="1217613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7704" y="260648"/>
            <a:ext cx="482453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et modifiez le titre</a:t>
            </a: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6270292" y="188640"/>
            <a:ext cx="2603559" cy="129614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bldLvl="5" autoUpdateAnimBg="0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26" grpId="0" autoUpdateAnimBg="0"/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Blip>
          <a:blip r:embed="rId16"/>
        </a:buBlip>
        <a:defRPr sz="3200" b="1">
          <a:solidFill>
            <a:srgbClr val="80808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Blip>
          <a:blip r:embed="rId16"/>
        </a:buBlip>
        <a:defRPr sz="2800" b="1">
          <a:solidFill>
            <a:srgbClr val="808080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Blip>
          <a:blip r:embed="rId16"/>
        </a:buBlip>
        <a:defRPr sz="2400" b="1">
          <a:solidFill>
            <a:srgbClr val="808080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Blip>
          <a:blip r:embed="rId16"/>
        </a:buBlip>
        <a:defRPr sz="2000" b="1">
          <a:solidFill>
            <a:srgbClr val="808080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Blip>
          <a:blip r:embed="rId16"/>
        </a:buBlip>
        <a:defRPr sz="2000" b="1">
          <a:solidFill>
            <a:srgbClr val="808080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Blip>
          <a:blip r:embed="rId16"/>
        </a:buBlip>
        <a:defRPr sz="2000" b="1">
          <a:solidFill>
            <a:srgbClr val="808080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Blip>
          <a:blip r:embed="rId16"/>
        </a:buBlip>
        <a:defRPr sz="2000" b="1">
          <a:solidFill>
            <a:srgbClr val="808080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Blip>
          <a:blip r:embed="rId16"/>
        </a:buBlip>
        <a:defRPr sz="2000" b="1">
          <a:solidFill>
            <a:srgbClr val="808080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Blip>
          <a:blip r:embed="rId16"/>
        </a:buBlip>
        <a:defRPr sz="2000" b="1">
          <a:solidFill>
            <a:srgbClr val="808080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0292" y="188640"/>
            <a:ext cx="2603559" cy="1296144"/>
          </a:xfrm>
          <a:prstGeom prst="rect">
            <a:avLst/>
          </a:prstGeom>
        </p:spPr>
      </p:pic>
      <p:sp>
        <p:nvSpPr>
          <p:cNvPr id="5" name="Titre 7"/>
          <p:cNvSpPr txBox="1">
            <a:spLocks/>
          </p:cNvSpPr>
          <p:nvPr/>
        </p:nvSpPr>
        <p:spPr bwMode="auto">
          <a:xfrm>
            <a:off x="685800" y="2438400"/>
            <a:ext cx="7772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 cap="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fr-FR" dirty="0">
                <a:solidFill>
                  <a:srgbClr val="FF6600"/>
                </a:solidFill>
              </a:rPr>
              <a:t>Prise en charge de l’employé malade</a:t>
            </a:r>
          </a:p>
        </p:txBody>
      </p:sp>
      <p:sp>
        <p:nvSpPr>
          <p:cNvPr id="6" name="Sous-titre 8"/>
          <p:cNvSpPr txBox="1">
            <a:spLocks/>
          </p:cNvSpPr>
          <p:nvPr/>
        </p:nvSpPr>
        <p:spPr bwMode="auto">
          <a:xfrm>
            <a:off x="685800" y="480060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charset="2"/>
              <a:buNone/>
              <a:defRPr sz="2000" b="1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charset="2"/>
              <a:buNone/>
              <a:defRPr sz="1800" b="1">
                <a:solidFill>
                  <a:srgbClr val="808080"/>
                </a:solidFill>
                <a:latin typeface="+mn-lt"/>
                <a:ea typeface="ＭＳ Ｐゴシック" charset="-128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charset="2"/>
              <a:buNone/>
              <a:defRPr sz="1600" b="1">
                <a:solidFill>
                  <a:srgbClr val="808080"/>
                </a:solidFill>
                <a:latin typeface="+mn-lt"/>
                <a:ea typeface="ＭＳ Ｐゴシック" charset="-128"/>
              </a:defRPr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charset="2"/>
              <a:buNone/>
              <a:defRPr sz="1400" b="1">
                <a:solidFill>
                  <a:srgbClr val="808080"/>
                </a:solidFill>
                <a:latin typeface="+mn-lt"/>
                <a:ea typeface="ＭＳ Ｐゴシック" charset="-128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charset="2"/>
              <a:buNone/>
              <a:defRPr sz="1400" b="1">
                <a:solidFill>
                  <a:srgbClr val="808080"/>
                </a:solidFill>
                <a:latin typeface="+mn-lt"/>
                <a:ea typeface="ＭＳ Ｐゴシック" charset="-128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charset="2"/>
              <a:buNone/>
              <a:defRPr sz="1400" b="1">
                <a:solidFill>
                  <a:srgbClr val="808080"/>
                </a:solidFill>
                <a:latin typeface="+mn-lt"/>
                <a:ea typeface="ＭＳ Ｐゴシック" charset="-128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charset="2"/>
              <a:buNone/>
              <a:defRPr sz="1400" b="1">
                <a:solidFill>
                  <a:srgbClr val="808080"/>
                </a:solidFill>
                <a:latin typeface="+mn-lt"/>
                <a:ea typeface="ＭＳ Ｐゴシック" charset="-128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charset="2"/>
              <a:buNone/>
              <a:defRPr sz="1400" b="1">
                <a:solidFill>
                  <a:srgbClr val="808080"/>
                </a:solidFill>
                <a:latin typeface="+mn-lt"/>
                <a:ea typeface="ＭＳ Ｐゴシック" charset="-128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charset="2"/>
              <a:buNone/>
              <a:defRPr sz="1400" b="1">
                <a:solidFill>
                  <a:srgbClr val="808080"/>
                </a:solidFill>
                <a:latin typeface="+mn-lt"/>
                <a:ea typeface="ＭＳ Ｐゴシック" charset="-128"/>
              </a:defRPr>
            </a:lvl9pPr>
          </a:lstStyle>
          <a:p>
            <a:pPr algn="ctr"/>
            <a:r>
              <a:rPr lang="fr-FR" sz="3200" dirty="0">
                <a:solidFill>
                  <a:schemeClr val="tx1"/>
                </a:solidFill>
              </a:rPr>
              <a:t>Dr Patrizia Thiry-</a:t>
            </a:r>
            <a:r>
              <a:rPr lang="fr-FR" sz="3200" dirty="0" err="1">
                <a:solidFill>
                  <a:schemeClr val="tx1"/>
                </a:solidFill>
              </a:rPr>
              <a:t>Curzietti</a:t>
            </a:r>
            <a:endParaRPr lang="fr-F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3324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RH-ASTF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Téléphone avec la problématique</a:t>
            </a:r>
          </a:p>
          <a:p>
            <a:r>
              <a:rPr lang="fr-FR" dirty="0"/>
              <a:t>Information des salariés et des managers</a:t>
            </a:r>
          </a:p>
          <a:p>
            <a:r>
              <a:rPr lang="fr-FR" dirty="0"/>
              <a:t>Prise en charge des cas qui nécessitent un suivi</a:t>
            </a:r>
          </a:p>
        </p:txBody>
      </p:sp>
    </p:spTree>
    <p:extLst>
      <p:ext uri="{BB962C8B-B14F-4D97-AF65-F5344CB8AC3E}">
        <p14:creationId xmlns:p14="http://schemas.microsoft.com/office/powerpoint/2010/main" val="1611366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4174976" cy="1143000"/>
          </a:xfrm>
        </p:spPr>
        <p:txBody>
          <a:bodyPr/>
          <a:lstStyle/>
          <a:p>
            <a:r>
              <a:rPr lang="fr-FR" dirty="0"/>
              <a:t>Pour ne pas </a:t>
            </a:r>
            <a:br>
              <a:rPr lang="fr-FR" dirty="0"/>
            </a:br>
            <a:r>
              <a:rPr lang="fr-FR" dirty="0"/>
              <a:t>en arriver là…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968552"/>
          </a:xfrm>
        </p:spPr>
        <p:txBody>
          <a:bodyPr/>
          <a:lstStyle/>
          <a:p>
            <a:r>
              <a:rPr lang="fr-FR" dirty="0"/>
              <a:t>Prévention </a:t>
            </a:r>
          </a:p>
          <a:p>
            <a:pPr lvl="1"/>
            <a:r>
              <a:rPr lang="fr-FR" dirty="0"/>
              <a:t>Primaire: </a:t>
            </a:r>
          </a:p>
          <a:p>
            <a:pPr lvl="2"/>
            <a:r>
              <a:rPr lang="fr-FR" dirty="0"/>
              <a:t>organisation</a:t>
            </a:r>
          </a:p>
          <a:p>
            <a:pPr lvl="2"/>
            <a:r>
              <a:rPr lang="fr-FR" dirty="0"/>
              <a:t>communication</a:t>
            </a:r>
          </a:p>
          <a:p>
            <a:pPr lvl="2"/>
            <a:r>
              <a:rPr lang="fr-FR" dirty="0"/>
              <a:t>motivation</a:t>
            </a:r>
          </a:p>
          <a:p>
            <a:pPr lvl="1"/>
            <a:r>
              <a:rPr lang="fr-FR" dirty="0"/>
              <a:t>Secondaire: </a:t>
            </a:r>
          </a:p>
          <a:p>
            <a:pPr lvl="2"/>
            <a:r>
              <a:rPr lang="fr-FR" dirty="0"/>
              <a:t>dé-tabouiser</a:t>
            </a:r>
          </a:p>
          <a:p>
            <a:pPr lvl="2"/>
            <a:r>
              <a:rPr lang="fr-FR" dirty="0"/>
              <a:t>Adresser systématiquement au médecin du travail</a:t>
            </a:r>
          </a:p>
          <a:p>
            <a:pPr lvl="2"/>
            <a:r>
              <a:rPr lang="fr-FR" dirty="0"/>
              <a:t>Créer un espace d’échange sécurisé</a:t>
            </a:r>
          </a:p>
          <a:p>
            <a:pPr lvl="2"/>
            <a:r>
              <a:rPr lang="fr-FR" dirty="0"/>
              <a:t>Donner des alternatives</a:t>
            </a:r>
          </a:p>
        </p:txBody>
      </p:sp>
    </p:spTree>
    <p:extLst>
      <p:ext uri="{BB962C8B-B14F-4D97-AF65-F5344CB8AC3E}">
        <p14:creationId xmlns:p14="http://schemas.microsoft.com/office/powerpoint/2010/main" val="3535332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4102968" cy="1143000"/>
          </a:xfrm>
        </p:spPr>
        <p:txBody>
          <a:bodyPr/>
          <a:lstStyle/>
          <a:p>
            <a:r>
              <a:rPr lang="fr-FR" dirty="0"/>
              <a:t>Pour ne pas </a:t>
            </a:r>
            <a:br>
              <a:rPr lang="fr-FR" dirty="0"/>
            </a:br>
            <a:r>
              <a:rPr lang="fr-FR" dirty="0"/>
              <a:t>en arriver là…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Prévention</a:t>
            </a:r>
          </a:p>
          <a:p>
            <a:pPr lvl="1"/>
            <a:r>
              <a:rPr lang="fr-FR" dirty="0"/>
              <a:t>Tertiaire:</a:t>
            </a:r>
          </a:p>
          <a:p>
            <a:pPr lvl="2"/>
            <a:r>
              <a:rPr lang="fr-FR" dirty="0"/>
              <a:t>Aider la personne le plus tôt possible</a:t>
            </a:r>
          </a:p>
          <a:p>
            <a:pPr lvl="2"/>
            <a:r>
              <a:rPr lang="fr-FR" dirty="0"/>
              <a:t>Adresser systématiquement au médecin du travail</a:t>
            </a:r>
          </a:p>
          <a:p>
            <a:pPr lvl="2"/>
            <a:r>
              <a:rPr lang="fr-FR" dirty="0"/>
              <a:t>Prévenir les rechutes</a:t>
            </a:r>
          </a:p>
        </p:txBody>
      </p:sp>
    </p:spTree>
    <p:extLst>
      <p:ext uri="{BB962C8B-B14F-4D97-AF65-F5344CB8AC3E}">
        <p14:creationId xmlns:p14="http://schemas.microsoft.com/office/powerpoint/2010/main" val="1708161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isocèle 9"/>
          <p:cNvSpPr/>
          <p:nvPr/>
        </p:nvSpPr>
        <p:spPr bwMode="auto">
          <a:xfrm>
            <a:off x="1950384" y="1447799"/>
            <a:ext cx="5204914" cy="4914065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43808" y="228600"/>
            <a:ext cx="3744416" cy="1143000"/>
          </a:xfrm>
        </p:spPr>
        <p:txBody>
          <a:bodyPr/>
          <a:lstStyle/>
          <a:p>
            <a:r>
              <a:rPr lang="fr-FR" dirty="0"/>
              <a:t>Projet Phénix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183058" y="1995879"/>
            <a:ext cx="48551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/>
              <a:t>Direction:</a:t>
            </a:r>
          </a:p>
          <a:p>
            <a:r>
              <a:rPr lang="fr-FR" sz="2400" dirty="0"/>
              <a:t> volonté, moyens temps et finance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186541" y="3402064"/>
            <a:ext cx="67910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/>
              <a:t>Management:</a:t>
            </a:r>
          </a:p>
          <a:p>
            <a:r>
              <a:rPr lang="fr-FR" sz="2400" dirty="0"/>
              <a:t> prise de conscience, leadership sain, communication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48889" y="4785574"/>
            <a:ext cx="90463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/>
              <a:t>Employés:</a:t>
            </a:r>
          </a:p>
          <a:p>
            <a:r>
              <a:rPr lang="fr-FR" sz="2400" dirty="0"/>
              <a:t> symptômes, travail personnel, cadre d’expression, réseau d’aide</a:t>
            </a:r>
          </a:p>
        </p:txBody>
      </p:sp>
    </p:spTree>
    <p:extLst>
      <p:ext uri="{BB962C8B-B14F-4D97-AF65-F5344CB8AC3E}">
        <p14:creationId xmlns:p14="http://schemas.microsoft.com/office/powerpoint/2010/main" val="28205786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Cas particulier: grossesse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Dispense liée au POSTE et non à la GROSSESSE</a:t>
            </a:r>
          </a:p>
          <a:p>
            <a:r>
              <a:rPr lang="fr-FR" dirty="0"/>
              <a:t>Uniquement si le poste constitue un danger pour la mère et/ou l’enfant</a:t>
            </a:r>
          </a:p>
          <a:p>
            <a:r>
              <a:rPr lang="fr-FR" dirty="0"/>
              <a:t>Définir les postes à risque dans l’inventaire des postes à risque</a:t>
            </a:r>
          </a:p>
        </p:txBody>
      </p:sp>
    </p:spTree>
    <p:extLst>
      <p:ext uri="{BB962C8B-B14F-4D97-AF65-F5344CB8AC3E}">
        <p14:creationId xmlns:p14="http://schemas.microsoft.com/office/powerpoint/2010/main" val="34888774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308100"/>
            <a:ext cx="7620000" cy="424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196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Points à considérer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3568" y="1700808"/>
            <a:ext cx="7772400" cy="4383360"/>
          </a:xfrm>
        </p:spPr>
        <p:txBody>
          <a:bodyPr/>
          <a:lstStyle/>
          <a:p>
            <a:r>
              <a:rPr lang="fr-FR" dirty="0"/>
              <a:t>Le mi-temps thérapeutique</a:t>
            </a:r>
          </a:p>
          <a:p>
            <a:r>
              <a:rPr lang="fr-FR" dirty="0"/>
              <a:t>La reprise progressive</a:t>
            </a:r>
          </a:p>
          <a:p>
            <a:r>
              <a:rPr lang="fr-FR" dirty="0"/>
              <a:t>Le reclassement professionnel</a:t>
            </a:r>
          </a:p>
          <a:p>
            <a:r>
              <a:rPr lang="fr-FR" dirty="0"/>
              <a:t>Le contrôle médical</a:t>
            </a:r>
          </a:p>
          <a:p>
            <a:r>
              <a:rPr lang="fr-FR" dirty="0"/>
              <a:t>La commission mixte</a:t>
            </a:r>
          </a:p>
          <a:p>
            <a:r>
              <a:rPr lang="fr-FR" dirty="0"/>
              <a:t>L’AT de longue durée</a:t>
            </a:r>
          </a:p>
          <a:p>
            <a:r>
              <a:rPr lang="fr-FR" dirty="0"/>
              <a:t>Collaboration RH-ASTF</a:t>
            </a:r>
          </a:p>
          <a:p>
            <a:r>
              <a:rPr lang="fr-FR" dirty="0"/>
              <a:t>Dispense femme enceinte</a:t>
            </a:r>
          </a:p>
        </p:txBody>
      </p:sp>
    </p:spTree>
    <p:extLst>
      <p:ext uri="{BB962C8B-B14F-4D97-AF65-F5344CB8AC3E}">
        <p14:creationId xmlns:p14="http://schemas.microsoft.com/office/powerpoint/2010/main" val="2405387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Mi-temps thérapeutique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3568" y="2852936"/>
            <a:ext cx="8136904" cy="1368152"/>
          </a:xfrm>
        </p:spPr>
        <p:txBody>
          <a:bodyPr/>
          <a:lstStyle/>
          <a:p>
            <a:r>
              <a:rPr lang="fr-FR" dirty="0"/>
              <a:t>N’existe plus depuis le 1</a:t>
            </a:r>
            <a:r>
              <a:rPr lang="fr-FR" baseline="30000" dirty="0"/>
              <a:t>er</a:t>
            </a:r>
            <a:r>
              <a:rPr lang="fr-FR" dirty="0"/>
              <a:t> janvier 2019</a:t>
            </a:r>
          </a:p>
        </p:txBody>
      </p:sp>
    </p:spTree>
    <p:extLst>
      <p:ext uri="{BB962C8B-B14F-4D97-AF65-F5344CB8AC3E}">
        <p14:creationId xmlns:p14="http://schemas.microsoft.com/office/powerpoint/2010/main" val="857099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reprise progressive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Demande par le médecin traitant</a:t>
            </a:r>
          </a:p>
          <a:p>
            <a:r>
              <a:rPr lang="fr-FR" dirty="0"/>
              <a:t>Accord par le CMSS</a:t>
            </a:r>
          </a:p>
          <a:p>
            <a:r>
              <a:rPr lang="fr-FR" dirty="0"/>
              <a:t>AT à part entière</a:t>
            </a:r>
          </a:p>
          <a:p>
            <a:r>
              <a:rPr lang="fr-FR" dirty="0"/>
              <a:t>Remboursé par la CNS</a:t>
            </a:r>
          </a:p>
          <a:p>
            <a:r>
              <a:rPr lang="fr-FR" dirty="0"/>
              <a:t>Comptabilisé à part entière dans les 76 semaines</a:t>
            </a:r>
          </a:p>
        </p:txBody>
      </p:sp>
    </p:spTree>
    <p:extLst>
      <p:ext uri="{BB962C8B-B14F-4D97-AF65-F5344CB8AC3E}">
        <p14:creationId xmlns:p14="http://schemas.microsoft.com/office/powerpoint/2010/main" val="191111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Reclassement interne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3568" y="1412776"/>
            <a:ext cx="7772400" cy="4968552"/>
          </a:xfrm>
        </p:spPr>
        <p:txBody>
          <a:bodyPr/>
          <a:lstStyle/>
          <a:p>
            <a:r>
              <a:rPr lang="fr-FR" dirty="0"/>
              <a:t>Avant le 1/1/2016 valable pour toujours</a:t>
            </a:r>
          </a:p>
          <a:p>
            <a:r>
              <a:rPr lang="fr-FR" dirty="0"/>
              <a:t>Après, lié à une périodicité définie par le médecin du travail</a:t>
            </a:r>
          </a:p>
          <a:p>
            <a:r>
              <a:rPr lang="fr-FR" dirty="0"/>
              <a:t>Idéal pour les grandes maladies chroniques</a:t>
            </a:r>
          </a:p>
          <a:p>
            <a:r>
              <a:rPr lang="fr-FR" dirty="0"/>
              <a:t>Moins adapté au traitement des cancers</a:t>
            </a:r>
          </a:p>
          <a:p>
            <a:r>
              <a:rPr lang="fr-FR" dirty="0"/>
              <a:t>Catastrophique pour les </a:t>
            </a:r>
            <a:r>
              <a:rPr lang="fr-FR" dirty="0" err="1"/>
              <a:t>burn</a:t>
            </a:r>
            <a:r>
              <a:rPr lang="fr-FR" dirty="0"/>
              <a:t> out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42206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Reclassement externe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Quasiment plus accordé</a:t>
            </a:r>
          </a:p>
          <a:p>
            <a:r>
              <a:rPr lang="fr-FR" dirty="0"/>
              <a:t>Pas de passage automatique interne =&gt; externe en cas de licenciement!</a:t>
            </a:r>
          </a:p>
          <a:p>
            <a:r>
              <a:rPr lang="fr-FR" dirty="0"/>
              <a:t>Statut perdu en cas de changement d’employeur!</a:t>
            </a:r>
          </a:p>
        </p:txBody>
      </p:sp>
    </p:spTree>
    <p:extLst>
      <p:ext uri="{BB962C8B-B14F-4D97-AF65-F5344CB8AC3E}">
        <p14:creationId xmlns:p14="http://schemas.microsoft.com/office/powerpoint/2010/main" val="1979326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CMSS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3568" y="1844824"/>
            <a:ext cx="7772400" cy="4320480"/>
          </a:xfrm>
        </p:spPr>
        <p:txBody>
          <a:bodyPr/>
          <a:lstStyle/>
          <a:p>
            <a:r>
              <a:rPr lang="fr-FR" dirty="0"/>
              <a:t>bien-fondé de l’AT </a:t>
            </a:r>
          </a:p>
          <a:p>
            <a:r>
              <a:rPr lang="fr-FR" dirty="0"/>
              <a:t>Rentes d’invalidité</a:t>
            </a:r>
          </a:p>
          <a:p>
            <a:r>
              <a:rPr lang="fr-FR" dirty="0"/>
              <a:t>Juge de la capacité de travailler et non de l’aptitude à un poste</a:t>
            </a:r>
          </a:p>
          <a:p>
            <a:r>
              <a:rPr lang="fr-FR" dirty="0"/>
              <a:t>Porte d’entrée pour le reclassement des postes qui ne sont ni à risque ni de sécurité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2088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commission mixte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Agit souvent en accord avec le </a:t>
            </a:r>
            <a:r>
              <a:rPr lang="fr-FR" dirty="0" err="1"/>
              <a:t>mdtr</a:t>
            </a:r>
            <a:endParaRPr lang="fr-FR" dirty="0"/>
          </a:p>
          <a:p>
            <a:r>
              <a:rPr lang="fr-FR" dirty="0" err="1">
                <a:solidFill>
                  <a:srgbClr val="FF0000"/>
                </a:solidFill>
              </a:rPr>
              <a:t>Exc</a:t>
            </a:r>
            <a:r>
              <a:rPr lang="fr-FR" dirty="0">
                <a:solidFill>
                  <a:srgbClr val="FF0000"/>
                </a:solidFill>
              </a:rPr>
              <a:t>: reclassement externe</a:t>
            </a:r>
          </a:p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La périodicité est comptée à partir du jour où le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</a:rPr>
              <a:t>mdtr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 émet son avis pour la commission mixte et non pas à partir de l’avenant au contrat</a:t>
            </a:r>
          </a:p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Si pas de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</a:rPr>
              <a:t>reconvocation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, le reclassement continue…</a:t>
            </a:r>
          </a:p>
        </p:txBody>
      </p:sp>
    </p:spTree>
    <p:extLst>
      <p:ext uri="{BB962C8B-B14F-4D97-AF65-F5344CB8AC3E}">
        <p14:creationId xmlns:p14="http://schemas.microsoft.com/office/powerpoint/2010/main" val="1732283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AT de longue durée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S’en inquiéter dès le 2</a:t>
            </a:r>
            <a:r>
              <a:rPr lang="fr-FR" baseline="30000" dirty="0"/>
              <a:t>e</a:t>
            </a:r>
            <a:r>
              <a:rPr lang="fr-FR" dirty="0"/>
              <a:t> mois</a:t>
            </a:r>
          </a:p>
          <a:p>
            <a:r>
              <a:rPr lang="fr-FR" dirty="0"/>
              <a:t>Nous les envoyer dès que possible</a:t>
            </a:r>
          </a:p>
          <a:p>
            <a:r>
              <a:rPr lang="fr-FR" dirty="0"/>
              <a:t>Procédure de reclassement dure en général plus que deux mois!!!</a:t>
            </a:r>
          </a:p>
        </p:txBody>
      </p:sp>
    </p:spTree>
    <p:extLst>
      <p:ext uri="{BB962C8B-B14F-4D97-AF65-F5344CB8AC3E}">
        <p14:creationId xmlns:p14="http://schemas.microsoft.com/office/powerpoint/2010/main" val="2815454974"/>
      </p:ext>
    </p:extLst>
  </p:cSld>
  <p:clrMapOvr>
    <a:masterClrMapping/>
  </p:clrMapOvr>
</p:sld>
</file>

<file path=ppt/theme/theme1.xml><?xml version="1.0" encoding="utf-8"?>
<a:theme xmlns:a="http://schemas.openxmlformats.org/drawingml/2006/main" name="ASTForaange">
  <a:themeElements>
    <a:clrScheme name="Thème Office 13">
      <a:dk1>
        <a:srgbClr val="1C99C4"/>
      </a:dk1>
      <a:lt1>
        <a:srgbClr val="FFFFFF"/>
      </a:lt1>
      <a:dk2>
        <a:srgbClr val="FF4D00"/>
      </a:dk2>
      <a:lt2>
        <a:srgbClr val="808080"/>
      </a:lt2>
      <a:accent1>
        <a:srgbClr val="B5CDD9"/>
      </a:accent1>
      <a:accent2>
        <a:srgbClr val="EA7D48"/>
      </a:accent2>
      <a:accent3>
        <a:srgbClr val="FFFFFF"/>
      </a:accent3>
      <a:accent4>
        <a:srgbClr val="1682A7"/>
      </a:accent4>
      <a:accent5>
        <a:srgbClr val="D7E3E9"/>
      </a:accent5>
      <a:accent6>
        <a:srgbClr val="D47140"/>
      </a:accent6>
      <a:hlink>
        <a:srgbClr val="7DADC2"/>
      </a:hlink>
      <a:folHlink>
        <a:srgbClr val="EAD1C2"/>
      </a:folHlink>
    </a:clrScheme>
    <a:fontScheme name="Thème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13">
        <a:dk1>
          <a:srgbClr val="1C99C4"/>
        </a:dk1>
        <a:lt1>
          <a:srgbClr val="FFFFFF"/>
        </a:lt1>
        <a:dk2>
          <a:srgbClr val="FF4D00"/>
        </a:dk2>
        <a:lt2>
          <a:srgbClr val="808080"/>
        </a:lt2>
        <a:accent1>
          <a:srgbClr val="B5CDD9"/>
        </a:accent1>
        <a:accent2>
          <a:srgbClr val="EA7D48"/>
        </a:accent2>
        <a:accent3>
          <a:srgbClr val="FFFFFF"/>
        </a:accent3>
        <a:accent4>
          <a:srgbClr val="1682A7"/>
        </a:accent4>
        <a:accent5>
          <a:srgbClr val="D7E3E9"/>
        </a:accent5>
        <a:accent6>
          <a:srgbClr val="D47140"/>
        </a:accent6>
        <a:hlink>
          <a:srgbClr val="7DADC2"/>
        </a:hlink>
        <a:folHlink>
          <a:srgbClr val="EAD1C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ASTForaange.potx</Template>
  <TotalTime>250</TotalTime>
  <Words>399</Words>
  <Application>Microsoft Macintosh PowerPoint</Application>
  <PresentationFormat>Affichage à l'écran (4:3)</PresentationFormat>
  <Paragraphs>75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9" baseType="lpstr">
      <vt:lpstr>Arial</vt:lpstr>
      <vt:lpstr>Times</vt:lpstr>
      <vt:lpstr>Wingdings</vt:lpstr>
      <vt:lpstr>ASTForaange</vt:lpstr>
      <vt:lpstr>Présentation PowerPoint</vt:lpstr>
      <vt:lpstr>Points à considérer</vt:lpstr>
      <vt:lpstr>Mi-temps thérapeutique</vt:lpstr>
      <vt:lpstr>La reprise progressive</vt:lpstr>
      <vt:lpstr>Reclassement interne</vt:lpstr>
      <vt:lpstr>Reclassement externe</vt:lpstr>
      <vt:lpstr>Le CMSS</vt:lpstr>
      <vt:lpstr>La commission mixte</vt:lpstr>
      <vt:lpstr>AT de longue durée</vt:lpstr>
      <vt:lpstr>RH-ASTF</vt:lpstr>
      <vt:lpstr>Pour ne pas  en arriver là…</vt:lpstr>
      <vt:lpstr>Pour ne pas  en arriver là…</vt:lpstr>
      <vt:lpstr>Projet Phénix</vt:lpstr>
      <vt:lpstr>Cas particulier: grossesse</vt:lpstr>
      <vt:lpstr>Présentation PowerPoint</vt:lpstr>
    </vt:vector>
  </TitlesOfParts>
  <Company>ASTF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Patrizia Thiry</dc:creator>
  <cp:lastModifiedBy>Louis Berns</cp:lastModifiedBy>
  <cp:revision>16</cp:revision>
  <dcterms:created xsi:type="dcterms:W3CDTF">2009-12-02T12:22:11Z</dcterms:created>
  <dcterms:modified xsi:type="dcterms:W3CDTF">2023-04-03T12:12:46Z</dcterms:modified>
</cp:coreProperties>
</file>