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9" r:id="rId2"/>
    <p:sldId id="258" r:id="rId3"/>
    <p:sldId id="257" r:id="rId4"/>
    <p:sldId id="260" r:id="rId5"/>
    <p:sldId id="261" r:id="rId6"/>
    <p:sldId id="262" r:id="rId7"/>
    <p:sldId id="263" r:id="rId8"/>
    <p:sldId id="266" r:id="rId9"/>
    <p:sldId id="265" r:id="rId10"/>
    <p:sldId id="267" r:id="rId11"/>
    <p:sldId id="283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26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466" y="-84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EAF1363-5FB9-4044-8AA8-64175607E1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61A9114-F237-02E1-00A5-1F52B5FE216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316584-1395-EA41-ACCC-7F040D0F3DF6}" type="datetime1">
              <a:rPr lang="en-US"/>
              <a:pPr>
                <a:defRPr/>
              </a:pPr>
              <a:t>4/3/23</a:t>
            </a:fld>
            <a:endParaRPr 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58B52474-5B58-C683-01E3-6224EAE63CF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9F780DA8-E5A1-EB9D-40C6-48B91CE5C1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3FBDBA-4011-7244-8E59-516AAF6E2E6B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EB9DA66-8F6A-14D1-3679-C9803A9BB0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B3F5FDB-8ACF-1C46-7E41-8DD08294EC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43C49BD-D7F6-D24B-8920-45DC234FC9B7}" type="datetime1">
              <a:rPr lang="en-US"/>
              <a:pPr>
                <a:defRPr/>
              </a:pPr>
              <a:t>4/3/23</a:t>
            </a:fld>
            <a:endParaRPr 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49906AFE-3DF6-AED5-4CF3-F39CD8C1669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D80AE69-E704-EA8F-096E-89671CDFC6E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74A7A377-96D6-0252-33D7-1459F312AD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C8FEB8A1-BDED-95DD-5F6A-017CD6A5C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1DA690-1067-E541-A58E-2E18428402EF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587244F-2FDB-892D-5095-746B5E560F3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AF1C59A-7E21-8512-AD97-6DD3172D2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84C69B8-A267-02E6-B164-0C5463412FE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32F2523-E480-540A-E888-4BF52A3EA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3692E79-C5F9-4CF6-3E69-A6788EE2C4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F21E29D-E7C8-B1B9-C55E-409DF129C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512D71C-F4EE-4750-F0BA-5C67B485E78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C011179-8F93-2176-DEF7-EA3CCB75A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FD14833-7C31-47AD-FDE9-0FBB0985C1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D72A28A-141F-5C0D-D099-5D350047B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E7C8622-EB4F-17B4-1D67-F03C6B1F63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DBF73D4-8DB4-8990-8924-DD0C5C62A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5F42534-D5D2-AF17-5763-B669F9590D2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9F6317B-6346-AD42-23C0-F9D9022F8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BC281FF-F57E-5EE8-6FD7-97D8AD5D5FC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9AAAADB-E229-41C1-26DA-1FA51A319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134E284-CE23-DED8-DBF4-A5163AB7AA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9467AC2-E93F-1CA9-939D-911271284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2076B43-DF67-8E2B-DF1D-03A649D507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C5A3A9A-1180-B492-5307-1419ED509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39AFEF0-F80E-BACF-BFEA-BC2420F40DB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32196B0-A466-D23E-7DC9-607EB4BC7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C1F2163-C1C3-9151-AACA-DF32BCA71C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1320C53-A8B4-DA11-05BD-1D853FCA3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AB3ECD0-4671-9E2E-C6D6-1D42E5BF26F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4F557F1-2E8D-5D61-083D-C7AA7503B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55443E7D-BDD6-EB9D-17A6-47ED4C06DA1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A26E9E3-B448-C81C-375D-3EEA359CC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122EE53-B8FB-544D-1DFF-668223FBCFB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F94E35C-1066-5DE0-D6B7-CC594EAD9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AD38D508-DB1A-348A-0755-403E81F22EE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A07F382-5EA3-01E8-D2B8-E744E04F49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CC9E9DC9-AC7A-FC1B-D431-F5BD639DCF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DB84771-8233-D190-1A5B-30FC51AFE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35E09366-1FAF-57CD-2822-2283182846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3C6CC16-F05F-3A62-538F-F1969CE4A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6A39303-4ADF-B00A-3B7D-82B3A68DD8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160A0D6-CA2B-4B48-02D0-18D541698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6A7132C-94B9-FF34-EC17-8675591AF4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1209173-FD21-88A7-A9BC-1852A5A07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7535C1C-DA08-BA2B-BF44-E6335519B33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825F2B6-B815-7EA0-9143-5426995FE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29C74C2-B5CC-1718-1A54-770F3FA656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13F9B79-3F7D-D779-25CC-3961DDF69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B429A20-58F9-B681-332F-197B2461EFB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4DE6556-262B-1C35-E877-59790F3B0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82009A8-63D5-26C4-0E38-F234890AAFD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86D25B9-3DCF-7121-498F-A4E7A0A00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D93CC80-AA30-B35E-E807-9DC9EB4F01B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ABB9ED8-E76A-3E29-B24F-E6A218DEA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6F0651E-030B-F632-631F-1B82BDC12C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8B717BD-B947-171A-17B7-BD996ADAC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D964F8-FDE4-6D26-C3D0-25159A1876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1588F-7BF5-C54B-A775-A1F4B69DD89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655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83EC90-C01E-F5A1-A2B7-B3DE6429B18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02026-A45B-7A4B-A529-5AE4D10D6CBE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1120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7613" y="485775"/>
            <a:ext cx="1798637" cy="57927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485775"/>
            <a:ext cx="5245100" cy="57927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BEB55B-516C-9848-8392-BEA5833720D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B3AC5E-23C0-EE46-BD07-F43E59201F2E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61596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6975EC-25D8-65E4-0ECC-79063642DD7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348DB-1F31-C54A-B269-C406F3C2F832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8160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084980-8B23-573C-7B05-624C0DB6D40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49A36-71BE-384C-82D7-4927D05C30B7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91149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600200"/>
            <a:ext cx="3521075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88" y="1600200"/>
            <a:ext cx="352266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24E761-2B4D-785A-DA39-905FD44A0B4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317C1-9FD1-BF48-8B6E-067CBADB3B24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6632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3B73C3-4D93-1BF3-503D-20839658C4D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5CB50-14F0-934E-8ED6-A29DE549813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27142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3F662B34-2A44-B06D-C1D5-A7CEF5D91CD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7104-37C8-6048-96BD-D1F45B7EAF3E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8711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69303D33-053F-E78A-2A62-EC08D8CA7EA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FC20A2-4387-2448-905D-9796E82C1CE1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6077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D63BD8-BF66-3EB6-46FB-5ED35C0F0B9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61664F-B4FA-CC47-ADE5-5A523A161957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1114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1FD1F1-87D6-6C6B-342E-E21FABB5D05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C65C4A-215D-6547-B832-AEE0F346F22E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4308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4F73E6-4882-F5B5-7AB1-0DD07C5A3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485775"/>
            <a:ext cx="71961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81DD1B-3EDB-ED58-CB53-9EEF0773E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600200"/>
            <a:ext cx="7196137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BD71FA-B525-6035-E44C-8763D642F1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21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30051"/>
                </a:solidFill>
                <a:latin typeface="Aller" pitchFamily="2" charset="0"/>
              </a:defRPr>
            </a:lvl1pPr>
          </a:lstStyle>
          <a:p>
            <a:fld id="{09BBBED7-5E28-FE42-A542-6DD85CA57475}" type="slidenum">
              <a:rPr lang="en-US" altLang="fr-FR"/>
              <a:pPr/>
              <a:t>‹N°›</a:t>
            </a:fld>
            <a:endParaRPr lang="en-US" altLang="fr-FR"/>
          </a:p>
        </p:txBody>
      </p:sp>
      <p:pic>
        <p:nvPicPr>
          <p:cNvPr id="1029" name="Picture 8">
            <a:extLst>
              <a:ext uri="{FF2B5EF4-FFF2-40B4-BE49-F238E27FC236}">
                <a16:creationId xmlns:a16="http://schemas.microsoft.com/office/drawing/2014/main" id="{C33891AA-6B33-BCE3-B0D5-0482AA37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775"/>
            <a:ext cx="100013" cy="584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0">
            <a:extLst>
              <a:ext uri="{FF2B5EF4-FFF2-40B4-BE49-F238E27FC236}">
                <a16:creationId xmlns:a16="http://schemas.microsoft.com/office/drawing/2014/main" id="{43FF8427-A09E-C86C-0823-8958112C0A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13" y="485775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Aller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Aller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Aller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Aller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Aller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Aller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Aller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30051"/>
          </a:solidFill>
          <a:latin typeface="Aller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Font typeface="Wingdings 2" pitchFamily="2" charset="2"/>
        <a:buChar char="¡"/>
        <a:defRPr b="1">
          <a:solidFill>
            <a:srgbClr val="939598"/>
          </a:solidFill>
          <a:latin typeface="+mn-lt"/>
          <a:ea typeface="+mn-ea"/>
          <a:cs typeface="+mn-cs"/>
        </a:defRPr>
      </a:lvl1pPr>
      <a:lvl2pPr marL="762000" indent="-304800" algn="l" rtl="0" eaLnBrk="0" fontAlgn="base" hangingPunct="0">
        <a:spcBef>
          <a:spcPct val="20000"/>
        </a:spcBef>
        <a:spcAft>
          <a:spcPct val="20000"/>
        </a:spcAft>
        <a:buFont typeface="Arial" panose="020B0604020202020204" pitchFamily="34" charset="0"/>
        <a:buChar char="–"/>
        <a:defRPr sz="1600">
          <a:solidFill>
            <a:srgbClr val="939598"/>
          </a:solidFill>
          <a:latin typeface="+mn-lt"/>
        </a:defRPr>
      </a:lvl2pPr>
      <a:lvl3pPr marL="1181100" indent="-266700" algn="l" rtl="0" eaLnBrk="0" fontAlgn="base" hangingPunct="0">
        <a:spcBef>
          <a:spcPct val="20000"/>
        </a:spcBef>
        <a:spcAft>
          <a:spcPct val="20000"/>
        </a:spcAft>
        <a:buFont typeface="Aller" pitchFamily="2" charset="0"/>
        <a:buChar char="&gt;"/>
        <a:defRPr sz="1400">
          <a:solidFill>
            <a:srgbClr val="939598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939598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39598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39598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39598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39598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3959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58E48-43F6-142F-7597-36BC7B8222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49757C-1462-A342-AAF7-22BD6AA1155E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80D153AA-B716-EAB0-697B-BD18FD1E9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		</a:t>
            </a:r>
            <a:endParaRPr lang="en-US" altLang="fr-FR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C6E2E0DA-1666-EF15-18E2-B53482D4D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fr-FR" sz="1600"/>
          </a:p>
          <a:p>
            <a:pPr eaLnBrk="1" hangingPunct="1"/>
            <a:endParaRPr lang="en-GB" altLang="fr-FR" sz="1600"/>
          </a:p>
          <a:p>
            <a:pPr eaLnBrk="1" hangingPunct="1"/>
            <a:endParaRPr lang="en-GB" altLang="fr-FR" sz="1600"/>
          </a:p>
          <a:p>
            <a:pPr eaLnBrk="1" hangingPunct="1">
              <a:buFont typeface="Wingdings 2" pitchFamily="2" charset="2"/>
              <a:buNone/>
            </a:pPr>
            <a:r>
              <a:rPr lang="en-GB" altLang="fr-FR" sz="1600"/>
              <a:t>		</a:t>
            </a:r>
            <a:r>
              <a:rPr lang="en-GB" altLang="fr-FR" sz="2000"/>
              <a:t>Les actions en recouvrement par l’employeur 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GB" altLang="fr-FR" sz="2000"/>
              <a:t>				contre le salarié</a:t>
            </a:r>
          </a:p>
          <a:p>
            <a:pPr algn="ctr" eaLnBrk="1" hangingPunct="1">
              <a:buFont typeface="Wingdings 2" pitchFamily="2" charset="2"/>
              <a:buNone/>
            </a:pPr>
            <a:endParaRPr lang="en-GB" altLang="fr-FR" sz="2000"/>
          </a:p>
          <a:p>
            <a:pPr algn="ctr" eaLnBrk="1" hangingPunct="1">
              <a:buFont typeface="Wingdings 2" pitchFamily="2" charset="2"/>
              <a:buNone/>
            </a:pPr>
            <a:endParaRPr lang="en-GB" altLang="fr-FR" sz="2000"/>
          </a:p>
          <a:p>
            <a:pPr eaLnBrk="1" hangingPunct="1">
              <a:buFont typeface="Wingdings 2" pitchFamily="2" charset="2"/>
              <a:buNone/>
            </a:pPr>
            <a:r>
              <a:rPr lang="en-GB" altLang="fr-FR" sz="1600"/>
              <a:t>		     	Déjeuner-débat ELSA – 12 octobre 2011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 sz="1600"/>
          </a:p>
          <a:p>
            <a:pPr eaLnBrk="1" hangingPunct="1">
              <a:buFont typeface="Wingdings 2" pitchFamily="2" charset="2"/>
              <a:buNone/>
            </a:pPr>
            <a:r>
              <a:rPr lang="en-GB" altLang="fr-FR" sz="1600"/>
              <a:t>				Marielle Stevenot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 sz="1600"/>
          </a:p>
          <a:p>
            <a:pPr eaLnBrk="1" hangingPunct="1">
              <a:buFont typeface="Wingdings 2" pitchFamily="2" charset="2"/>
              <a:buNone/>
            </a:pPr>
            <a:r>
              <a:rPr lang="en-GB" altLang="fr-FR" sz="1600"/>
              <a:t>				</a:t>
            </a:r>
            <a:endParaRPr lang="en-US" altLang="fr-FR" sz="1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5978A-A340-812F-2ABF-CED9F64D88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EE6C0D-FAAA-6542-9EDE-2922D75F5F6A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10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6A975C3-0BB0-55D3-AC59-182A3D41B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3690718-56CB-61F8-0A99-FCA657DA3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705725" cy="4997450"/>
          </a:xfrm>
        </p:spPr>
        <p:txBody>
          <a:bodyPr/>
          <a:lstStyle/>
          <a:p>
            <a:pPr eaLnBrk="1" hangingPunct="1"/>
            <a:r>
              <a:rPr lang="en-GB" altLang="fr-FR"/>
              <a:t>Compensation judiciaire</a:t>
            </a:r>
            <a:r>
              <a:rPr lang="en-GB" altLang="fr-FR" sz="2000"/>
              <a:t> 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 sz="2000"/>
          </a:p>
          <a:p>
            <a:pPr lvl="1" eaLnBrk="1" hangingPunct="1"/>
            <a:r>
              <a:rPr lang="en-GB" altLang="fr-FR"/>
              <a:t>Hypothèse : demande reconventionnelle de l’employeur dans le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cadre d’une action introduite par le salarié, p ex: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action en licenciement abusif </a:t>
            </a:r>
          </a:p>
          <a:p>
            <a:pPr lvl="2" eaLnBrk="1" hangingPunct="1"/>
            <a:r>
              <a:rPr lang="en-GB" altLang="fr-FR"/>
              <a:t>action en paiement du salaire (p ex. suite à une retenue illégale)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Avantage: loi de 1970 non applicable (cas et limites de retenue)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 sz="180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 sz="1000"/>
              <a:t>		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 sz="1000"/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 sz="1000"/>
          </a:p>
          <a:p>
            <a:pPr lvl="4" eaLnBrk="1" hangingPunct="1">
              <a:buFontTx/>
              <a:buNone/>
            </a:pPr>
            <a:r>
              <a:rPr lang="en-GB" altLang="fr-FR" sz="1400"/>
              <a:t>			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 sz="1000"/>
              <a:t>				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 sz="1000"/>
              <a:t>				</a:t>
            </a:r>
            <a:endParaRPr lang="en-US" altLang="fr-FR"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4A8F7-E20F-F117-527A-51C89C193C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CDDA41-3813-B545-80B4-5CE24866755E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11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FD75F66-02D5-5E93-D38A-2294CA347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D0713B8-BC7B-38B2-DF63-DF443B48B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341438"/>
            <a:ext cx="7196137" cy="4533900"/>
          </a:xfrm>
        </p:spPr>
        <p:txBody>
          <a:bodyPr/>
          <a:lstStyle/>
          <a:p>
            <a:pPr eaLnBrk="1" hangingPunct="1"/>
            <a:r>
              <a:rPr lang="en-GB" altLang="fr-FR"/>
              <a:t>Compensation judiciaire</a:t>
            </a:r>
            <a:r>
              <a:rPr lang="en-GB" altLang="fr-FR" sz="3200"/>
              <a:t> </a:t>
            </a:r>
          </a:p>
          <a:p>
            <a:pPr lvl="1" eaLnBrk="1" hangingPunct="1"/>
            <a:r>
              <a:rPr lang="en-GB" altLang="fr-FR"/>
              <a:t>Limites 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Pouvoir d’appréciation du juge : (T.T. 03.03.1994, n° 386/94 ): en présence d’une créance liquide et d’une demande en compensation se basant sur une créance non encore liquidée, la juridiction saisie peut surseoir à statuer jusqu’à ce que la créance contestée puisse être liquidée à son tour. Suppose cependant que la créance puisse être constatée et liquidée sans difficulté et sans retard préjudiciable à l’autre partie.</a:t>
            </a:r>
          </a:p>
          <a:p>
            <a:pPr lvl="2" eaLnBrk="1" hangingPunct="1"/>
            <a:r>
              <a:rPr lang="en-GB" altLang="fr-FR"/>
              <a:t>compétence de la juridiction saisie, p. ex référé pour retenue illégale de salaire et créance de l’employeur faisant l’objet d’une contestation sérieuse</a:t>
            </a:r>
          </a:p>
          <a:p>
            <a:pPr lvl="2" eaLnBrk="1" hangingPunct="1"/>
            <a:r>
              <a:rPr lang="en-GB" altLang="fr-FR"/>
              <a:t>exécution provisoire de la dette de salaire (C.S.J., 16.03.1995, n° 15885)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GB" altLang="fr-FR" sz="1600"/>
          </a:p>
          <a:p>
            <a:pPr eaLnBrk="1" hangingPunct="1"/>
            <a:endParaRPr lang="en-US" alt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92FD3-E1B1-376B-3CF2-86F17C40CC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D622A4-A5B1-D14B-AA2B-FC009657F4A5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12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10BA9550-0AAC-90F9-7F29-EFC1BE8237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33ABCB4-0EF9-4DA9-8416-935BAEA4F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557338"/>
            <a:ext cx="7561262" cy="4649787"/>
          </a:xfrm>
        </p:spPr>
        <p:txBody>
          <a:bodyPr/>
          <a:lstStyle/>
          <a:p>
            <a:pPr eaLnBrk="1" hangingPunct="1"/>
            <a:r>
              <a:rPr lang="en-GB" altLang="fr-FR"/>
              <a:t>Exception d’inexécution</a:t>
            </a:r>
          </a:p>
          <a:p>
            <a:pPr lvl="1" eaLnBrk="1" hangingPunct="1"/>
            <a:r>
              <a:rPr lang="en-GB" altLang="fr-FR"/>
              <a:t>Principe: l’employeur suspend l’exécution de ses obligations tant que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le salarié est en défaut de remplir les siennes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Application au contrat de travail:</a:t>
            </a:r>
          </a:p>
          <a:p>
            <a:pPr lvl="2" eaLnBrk="1" hangingPunct="1"/>
            <a:r>
              <a:rPr lang="en-GB" altLang="fr-FR"/>
              <a:t>C.S.J. ,10.06.1999 , n° 21254 : validité du non-paiement du salaire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      en raison des absences injustifiées du salarié</a:t>
            </a:r>
          </a:p>
          <a:p>
            <a:pPr lvl="2" eaLnBrk="1" hangingPunct="1"/>
            <a:r>
              <a:rPr lang="en-GB" altLang="fr-FR"/>
              <a:t>C.S.J. ,09.04.1998, n° 20988 : non-restitution du véhicule de fonction à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l’employeur suite au défaut de versement du salaire 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Conditions de mise en oeuvre: </a:t>
            </a:r>
          </a:p>
          <a:p>
            <a:pPr lvl="2" eaLnBrk="1" hangingPunct="1"/>
            <a:r>
              <a:rPr lang="en-GB" altLang="fr-FR"/>
              <a:t>obligations corrélatives </a:t>
            </a:r>
          </a:p>
          <a:p>
            <a:pPr lvl="2" eaLnBrk="1" hangingPunct="1"/>
            <a:r>
              <a:rPr lang="en-GB" altLang="fr-FR"/>
              <a:t>sanction proportionnée à l’obligation non exécutée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8304D-A5C0-C70A-F367-1995871BF8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E0B4AA-8FE9-F046-8A57-F7B22710F203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13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380911-EDE3-69E5-1AAC-465378F0D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60DAD01-E8F6-7227-1229-D995C33B3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1484313"/>
            <a:ext cx="7199313" cy="4678362"/>
          </a:xfrm>
        </p:spPr>
        <p:txBody>
          <a:bodyPr/>
          <a:lstStyle/>
          <a:p>
            <a:pPr eaLnBrk="1" hangingPunct="1"/>
            <a:endParaRPr lang="en-GB" altLang="fr-FR"/>
          </a:p>
          <a:p>
            <a:pPr eaLnBrk="1" hangingPunct="1"/>
            <a:r>
              <a:rPr lang="en-GB" altLang="fr-FR"/>
              <a:t>Exception d’inexécution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Limites : délai légal de versement du salaire </a:t>
            </a:r>
          </a:p>
          <a:p>
            <a:pPr lvl="1" eaLnBrk="1" hangingPunct="1"/>
            <a:endParaRPr lang="en-GB" altLang="fr-FR"/>
          </a:p>
          <a:p>
            <a:pPr lvl="1" eaLnBrk="1" hangingPunct="1"/>
            <a:r>
              <a:rPr lang="en-GB" altLang="fr-FR"/>
              <a:t>Exemple d’application :</a:t>
            </a:r>
          </a:p>
          <a:p>
            <a:pPr lvl="2" eaLnBrk="1" hangingPunct="1"/>
            <a:r>
              <a:rPr lang="en-GB" altLang="fr-FR"/>
              <a:t>Non-restitution du matériel (ex:.voiture de société, PC portable..)</a:t>
            </a:r>
          </a:p>
          <a:p>
            <a:pPr lvl="2" eaLnBrk="1" hangingPunct="1"/>
            <a:r>
              <a:rPr lang="en-GB" altLang="fr-FR"/>
              <a:t>Non-paiement de la participation à l’octroi d’un avantage (p.ex. parking)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suppression de l’avantage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C73BA-3A30-F795-653B-22479D3FBB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AEB239-9184-9B42-BBB9-ECA7B2BE51C7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14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FE8ADEE-6B9D-C521-F62D-BC722C5B5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5872EF0-B6F9-7774-69CB-A1D162FF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557338"/>
            <a:ext cx="7197725" cy="4678362"/>
          </a:xfrm>
        </p:spPr>
        <p:txBody>
          <a:bodyPr/>
          <a:lstStyle/>
          <a:p>
            <a:pPr eaLnBrk="1" hangingPunct="1"/>
            <a:r>
              <a:rPr lang="en-GB" altLang="fr-FR"/>
              <a:t>Cession de salaire (art. 16 à 18 de la loi de 1970)</a:t>
            </a:r>
          </a:p>
          <a:p>
            <a:pPr lvl="1" eaLnBrk="1" hangingPunct="1"/>
            <a:r>
              <a:rPr lang="en-GB" altLang="fr-FR"/>
              <a:t>Contrat par lequel le débiteur (salarié) cède à son créancier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(ici l’employeur) sa créance de salaire (ou revenu de substitution)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contre son (nouvel) employeur ou l’organisme débiteur du revenu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en cas de défaillance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Conditions de validité :</a:t>
            </a:r>
          </a:p>
          <a:p>
            <a:pPr lvl="2" eaLnBrk="1" hangingPunct="1"/>
            <a:r>
              <a:rPr lang="en-GB" altLang="fr-FR"/>
              <a:t>Contrat écrit en autant d’exemplaires que de parties </a:t>
            </a:r>
          </a:p>
          <a:p>
            <a:pPr lvl="2" eaLnBrk="1" hangingPunct="1"/>
            <a:r>
              <a:rPr lang="en-GB" altLang="fr-FR"/>
              <a:t>Distinct de celui qui contient l’obligation principale dont elle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garantit l’exécution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eaLnBrk="1" hangingPunct="1"/>
            <a:endParaRPr lang="en-GB" altLang="fr-FR"/>
          </a:p>
          <a:p>
            <a:pPr lvl="1" eaLnBrk="1" hangingPunct="1"/>
            <a:endParaRPr lang="en-US" alt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2F5022-B872-2F9F-3AED-18F0D83203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93AAF0-8740-9048-A175-F5FCF730EAB6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15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55CEB8A-760B-9CB9-E32E-E4E05DB55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90BF552-B1AD-8877-8233-2BEC81A23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1484313"/>
            <a:ext cx="7705725" cy="4794250"/>
          </a:xfrm>
        </p:spPr>
        <p:txBody>
          <a:bodyPr/>
          <a:lstStyle/>
          <a:p>
            <a:pPr eaLnBrk="1" hangingPunct="1"/>
            <a:r>
              <a:rPr lang="en-GB" altLang="fr-FR"/>
              <a:t>Cession de salaire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Mise en oeuvre : notification par lettre recommandée ou acceptation par le débiteur cédé dans un acte ayant date certaine - la cession notifiée en premier prime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 sz="1400"/>
          </a:p>
          <a:p>
            <a:pPr lvl="1" eaLnBrk="1" hangingPunct="1"/>
            <a:r>
              <a:rPr lang="en-GB" altLang="fr-FR"/>
              <a:t>Avantage : pas d’intervention a priori du juge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 sz="1400"/>
          </a:p>
          <a:p>
            <a:pPr lvl="1" eaLnBrk="1" hangingPunct="1"/>
            <a:r>
              <a:rPr lang="en-GB" altLang="fr-FR"/>
              <a:t>Limites </a:t>
            </a:r>
          </a:p>
          <a:p>
            <a:pPr lvl="2" eaLnBrk="1" hangingPunct="1"/>
            <a:r>
              <a:rPr lang="en-GB" altLang="fr-FR"/>
              <a:t> Seuils de cessibilité du salaire </a:t>
            </a:r>
          </a:p>
          <a:p>
            <a:pPr lvl="2" eaLnBrk="1" hangingPunct="1"/>
            <a:r>
              <a:rPr lang="en-GB" altLang="fr-FR"/>
              <a:t>  Identification du débiteur cédé</a:t>
            </a:r>
          </a:p>
          <a:p>
            <a:pPr lvl="2" eaLnBrk="1" hangingPunct="1"/>
            <a:r>
              <a:rPr lang="en-GB" altLang="fr-FR"/>
              <a:t> Créance certaine au moment de la notification de la cession – à défaut, nullité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 de la cession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 sz="140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</a:t>
            </a:r>
          </a:p>
          <a:p>
            <a:pPr lvl="1" eaLnBrk="1" hangingPunct="1"/>
            <a:endParaRPr lang="en-GB" altLang="fr-FR"/>
          </a:p>
          <a:p>
            <a:pPr lvl="1" eaLnBrk="1" hangingPunct="1"/>
            <a:endParaRPr lang="en-US" alt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05931-CAEB-F7AC-39C2-93C4354F39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36B94DE-E6D8-4642-AE57-7C36BB16C30D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16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0D4CC02-2823-2BAB-66E3-33BC739EF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DC4D9CD-4003-0AF8-BBC3-AAE7D9607B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04137" cy="4794250"/>
          </a:xfrm>
        </p:spPr>
        <p:txBody>
          <a:bodyPr/>
          <a:lstStyle/>
          <a:p>
            <a:pPr eaLnBrk="1" hangingPunct="1"/>
            <a:r>
              <a:rPr lang="en-GB" altLang="fr-FR"/>
              <a:t>Saisie-arrêt sur salaire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Recouvrement judiciaire de la créance du salarié auprès d’un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tiers débiteur d’un salaire ou revenu de substitution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Possibilité pour l’employeur de former saisie - arrêt entre ses propres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mains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Cumul avec cession de salaire possible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5E320-A555-FAA4-CEF9-51EA80810F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98D923-1737-FF45-ADE0-9E5117C40C49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17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1E41496-AD61-6E3F-E2BB-11F0F0AADF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395C0F7-10AB-3AC8-730E-0FAE0C2F5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1557338"/>
            <a:ext cx="7199313" cy="4678362"/>
          </a:xfrm>
        </p:spPr>
        <p:txBody>
          <a:bodyPr/>
          <a:lstStyle/>
          <a:p>
            <a:pPr eaLnBrk="1" hangingPunct="1"/>
            <a:r>
              <a:rPr lang="en-GB" altLang="fr-FR"/>
              <a:t>Autres actions en recouvrement</a:t>
            </a:r>
          </a:p>
          <a:p>
            <a:pPr lvl="1" eaLnBrk="1" hangingPunct="1"/>
            <a:r>
              <a:rPr lang="en-GB" altLang="fr-FR"/>
              <a:t>Saisie - arrêt de droit commun (p.ex. sur compte bancaire du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salarié)</a:t>
            </a:r>
          </a:p>
          <a:p>
            <a:pPr lvl="1" eaLnBrk="1" hangingPunct="1"/>
            <a:r>
              <a:rPr lang="en-GB" altLang="fr-FR"/>
              <a:t>Ordonnance conditionnelle de paiement (pour créances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autres que résultant du contrat de travail)</a:t>
            </a:r>
          </a:p>
          <a:p>
            <a:pPr lvl="1" eaLnBrk="1" hangingPunct="1"/>
            <a:r>
              <a:rPr lang="en-GB" altLang="fr-FR"/>
              <a:t>Référé   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eaLnBrk="1" hangingPunct="1"/>
            <a:r>
              <a:rPr lang="en-GB" altLang="fr-FR"/>
              <a:t>Recouvrement à l’encontre du salarié frontalier :</a:t>
            </a:r>
          </a:p>
          <a:p>
            <a:pPr lvl="1" eaLnBrk="1" hangingPunct="1"/>
            <a:r>
              <a:rPr lang="en-GB" altLang="fr-FR"/>
              <a:t>Règlement CE n°44/2001 : compétence des tribunaux du domicile du salarié			</a:t>
            </a:r>
          </a:p>
          <a:p>
            <a:pPr lvl="1" eaLnBrk="1" hangingPunct="1"/>
            <a:r>
              <a:rPr lang="en-GB" altLang="fr-FR"/>
              <a:t>Exception en cas de demande reconventionnelle</a:t>
            </a:r>
            <a:endParaRPr lang="en-US" alt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04C4A-7D73-4769-AB19-4DBA2F491E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D6D774-C71A-E444-B5C3-FD2EB0EFBEFC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18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F6DD9D2-B4B2-61BD-6278-9DA7A90F6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Comment sécuriser la créance de l’employeur?</a:t>
            </a:r>
            <a:endParaRPr lang="en-US" altLang="fr-FR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E4C36DD-ED47-E1F9-82E8-F97AF80473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484313"/>
            <a:ext cx="7851775" cy="46497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fr-FR" sz="1600"/>
              <a:t>Sur le plan de l’obligation contractuelle cause de la créance</a:t>
            </a:r>
            <a:r>
              <a:rPr lang="en-GB" altLang="fr-FR" sz="80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endParaRPr lang="en-GB" altLang="fr-FR" sz="800"/>
          </a:p>
          <a:p>
            <a:pPr lvl="1" eaLnBrk="1" hangingPunct="1">
              <a:lnSpc>
                <a:spcPct val="80000"/>
              </a:lnSpc>
            </a:pPr>
            <a:r>
              <a:rPr lang="en-GB" altLang="fr-FR" sz="1400"/>
              <a:t>Obtenir en amont un engagement contractuel du salarié en bonne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fr-FR" sz="1400"/>
              <a:t>	et due forme</a:t>
            </a:r>
            <a:r>
              <a:rPr lang="en-GB" altLang="fr-FR" sz="1000"/>
              <a:t>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fr-FR" sz="1000"/>
          </a:p>
          <a:p>
            <a:pPr lvl="2" eaLnBrk="1" hangingPunct="1">
              <a:lnSpc>
                <a:spcPct val="80000"/>
              </a:lnSpc>
            </a:pPr>
            <a:r>
              <a:rPr lang="en-GB" altLang="fr-FR" sz="1200"/>
              <a:t>Objectif : donner un fondement clair à la créance – limiter au maximum 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 sz="1200"/>
              <a:t>      le pouvoir d’interprétation du juge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endParaRPr lang="en-GB" altLang="fr-FR" sz="1200"/>
          </a:p>
          <a:p>
            <a:pPr lvl="2" eaLnBrk="1" hangingPunct="1">
              <a:lnSpc>
                <a:spcPct val="80000"/>
              </a:lnSpc>
            </a:pPr>
            <a:r>
              <a:rPr lang="en-GB" altLang="fr-FR" sz="1200"/>
              <a:t>Exemples : 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 sz="1200"/>
              <a:t>	</a:t>
            </a:r>
            <a:r>
              <a:rPr lang="en-GB" altLang="fr-FR" sz="1200">
                <a:sym typeface="Wingdings" pitchFamily="2" charset="2"/>
              </a:rPr>
              <a:t></a:t>
            </a:r>
            <a:r>
              <a:rPr lang="en-GB" altLang="fr-FR" sz="1200"/>
              <a:t> clause de remboursement des frais de formation 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 sz="1200"/>
              <a:t>	</a:t>
            </a:r>
            <a:r>
              <a:rPr lang="en-GB" altLang="fr-FR" sz="1200">
                <a:sym typeface="Wingdings" pitchFamily="2" charset="2"/>
              </a:rPr>
              <a:t></a:t>
            </a:r>
            <a:r>
              <a:rPr lang="en-GB" altLang="fr-FR" sz="1200"/>
              <a:t> clause de remboursement des indemnités de résiliation anticipée du 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 sz="1200"/>
              <a:t>	    leasing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 sz="1200"/>
              <a:t>	</a:t>
            </a:r>
            <a:r>
              <a:rPr lang="en-GB" altLang="fr-FR" sz="1200">
                <a:sym typeface="Wingdings" pitchFamily="2" charset="2"/>
              </a:rPr>
              <a:t></a:t>
            </a:r>
            <a:r>
              <a:rPr lang="en-GB" altLang="fr-FR" sz="1200"/>
              <a:t> clause de restitution du matériel	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endParaRPr lang="en-GB" altLang="fr-FR" sz="1200"/>
          </a:p>
          <a:p>
            <a:pPr lvl="2" eaLnBrk="1" hangingPunct="1">
              <a:lnSpc>
                <a:spcPct val="80000"/>
              </a:lnSpc>
            </a:pPr>
            <a:r>
              <a:rPr lang="en-GB" altLang="fr-FR" sz="1200"/>
              <a:t>Limites : nullité de toute clause contraire à l’article L.121-9 du 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 sz="1200"/>
              <a:t>	Code du Travail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endParaRPr lang="en-GB" altLang="fr-FR" sz="1200"/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endParaRPr lang="en-GB" altLang="fr-FR" sz="70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fr-FR" sz="80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fr-FR" sz="800"/>
              <a:t>	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fr-FR" sz="800"/>
              <a:t>	</a:t>
            </a:r>
            <a:endParaRPr lang="en-US" altLang="fr-FR" sz="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3390F-C726-1317-A791-A542AB28F9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2CE92F-CB3C-194C-AC15-680E21DB6AA6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19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1A1081F-6564-4898-6EAD-26E64A1521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Comment sécuriser la créance de l’employeur?</a:t>
            </a:r>
            <a:endParaRPr lang="en-US" altLang="fr-FR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E6796FA-884D-44F6-65C0-2F953ED926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Sur le plan de l’obligation contractuelle cause de la créance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Reçu à faire signer par le salarié lors de la remise du matériel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 au début ou en cours de contrat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Objectif : faciliter la preuve en cas de non-restitution du matériel remis 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		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GB" altLang="fr-FR"/>
              <a:t>		</a:t>
            </a:r>
          </a:p>
          <a:p>
            <a:pPr eaLnBrk="1" hangingPunct="1"/>
            <a:endParaRPr lang="en-US" altLang="fr-FR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F2659-C726-A09B-5335-3DBC2C44DE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A40910-C08A-1448-B2D0-922878CCB5B9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2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2451B263-76A6-65C8-BC59-71C110188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Plan</a:t>
            </a:r>
            <a:endParaRPr lang="en-US" altLang="fr-FR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9FBCA207-22B5-7B08-9DEA-03198DC5D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1557338"/>
            <a:ext cx="7197725" cy="4678362"/>
          </a:xfrm>
        </p:spPr>
        <p:txBody>
          <a:bodyPr/>
          <a:lstStyle/>
          <a:p>
            <a:pPr eaLnBrk="1" hangingPunct="1"/>
            <a:endParaRPr lang="en-GB" altLang="fr-FR"/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eaLnBrk="1" hangingPunct="1"/>
            <a:r>
              <a:rPr lang="en-GB" altLang="fr-FR"/>
              <a:t>Introduction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eaLnBrk="1" hangingPunct="1"/>
            <a:r>
              <a:rPr lang="en-GB" altLang="fr-FR"/>
              <a:t>Les principes de mise en cause de la responsabilité du salarié</a:t>
            </a:r>
          </a:p>
          <a:p>
            <a:pPr eaLnBrk="1" hangingPunct="1"/>
            <a:r>
              <a:rPr lang="en-GB" altLang="fr-FR"/>
              <a:t>Quels moyens de recouvrement à l’encontre du salarié ?</a:t>
            </a:r>
          </a:p>
          <a:p>
            <a:pPr eaLnBrk="1" hangingPunct="1"/>
            <a:endParaRPr lang="en-GB" altLang="fr-FR"/>
          </a:p>
          <a:p>
            <a:pPr eaLnBrk="1" hangingPunct="1"/>
            <a:r>
              <a:rPr lang="en-GB" altLang="fr-FR"/>
              <a:t>Comment sécuriser la créance de l’employeur </a:t>
            </a:r>
          </a:p>
          <a:p>
            <a:pPr eaLnBrk="1" hangingPunct="1"/>
            <a:endParaRPr lang="en-US" alt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A801F-548F-3B62-BD8F-8E940D13B5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0EF5DA-1CDA-A34A-BBA1-D8ED948C0686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20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0DDB08C-80AB-EF34-C7C3-D20063D3CE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Comment sécuriser la créance de l’employeur?</a:t>
            </a:r>
            <a:endParaRPr lang="en-US" altLang="fr-FR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D4A350F-BC85-CAFE-9327-A0336DB1A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632700" cy="4649788"/>
          </a:xfrm>
        </p:spPr>
        <p:txBody>
          <a:bodyPr/>
          <a:lstStyle/>
          <a:p>
            <a:pPr eaLnBrk="1" hangingPunct="1"/>
            <a:r>
              <a:rPr lang="en-GB" altLang="fr-FR"/>
              <a:t>Sur le plan de l’obligation contractuelle cause de la créance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Amendes : à intégrer dans le règlement intérieur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Objectif : sanction du non-respect d’une obligation - permet indirectement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     de compenser le dommage subi </a:t>
            </a:r>
          </a:p>
          <a:p>
            <a:pPr lvl="2" eaLnBrk="1" hangingPunct="1"/>
            <a:r>
              <a:rPr lang="en-GB" altLang="fr-FR"/>
              <a:t>Exemple : non-restitution du matériel </a:t>
            </a:r>
          </a:p>
          <a:p>
            <a:pPr lvl="2" eaLnBrk="1" hangingPunct="1"/>
            <a:r>
              <a:rPr lang="en-GB" altLang="fr-FR"/>
              <a:t>Avantage : permet de pratiquer une retenue sur salaire / caractère dissuasif </a:t>
            </a:r>
          </a:p>
          <a:p>
            <a:pPr lvl="2" eaLnBrk="1" hangingPunct="1"/>
            <a:r>
              <a:rPr lang="en-GB" altLang="fr-FR"/>
              <a:t>Limites :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principe de responsabilité du salarié (article L. 121-9)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requalification en clause pénale avec pouvoir d’appréciation du juge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    et remise en cause de la validité de la retenue sur salaire</a:t>
            </a:r>
          </a:p>
          <a:p>
            <a:pPr lvl="2" eaLnBrk="1" hangingPunct="1">
              <a:buFont typeface="Aller" pitchFamily="2" charset="0"/>
              <a:buNone/>
            </a:pPr>
            <a:endParaRPr lang="en-US" alt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104737-8ACC-EAC9-70C0-E4C8C64C25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2D69FD-2FF1-4842-8D67-D6058DBA206D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21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14D73BFC-C7C1-3175-4E2A-D8723E10A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Comment sécuriser la créance de l’employeur?</a:t>
            </a:r>
            <a:endParaRPr lang="en-US" altLang="fr-FR"/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82C7E82-E9A4-BF4A-18E0-30227896E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Sur le plan de l’obligation contractuelle cause de la créance</a:t>
            </a:r>
          </a:p>
          <a:p>
            <a:pPr eaLnBrk="1" hangingPunct="1"/>
            <a:endParaRPr lang="en-GB" altLang="fr-FR"/>
          </a:p>
          <a:p>
            <a:pPr lvl="1" eaLnBrk="1" hangingPunct="1"/>
            <a:r>
              <a:rPr lang="en-GB" altLang="fr-FR"/>
              <a:t>Clause pénale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Objectif : fixer forfaitairement les dommages et intérêts 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Avantages : éviter de devoir rapporter la preuve du dommage / peut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avoir un caractère dissuasif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Limites : article L.121-9 du Code du Travail / pouvoir d’appréciation du juge en cas de peine manifestement excessive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4" eaLnBrk="1" hangingPunct="1">
              <a:buFontTx/>
              <a:buNone/>
            </a:pPr>
            <a:r>
              <a:rPr lang="en-GB" altLang="fr-FR"/>
              <a:t>     </a:t>
            </a:r>
            <a:endParaRPr lang="en-US" alt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86DF5-8653-FFC3-1505-CAA2B08262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7D462D-96A0-D14E-AB41-11527FE0119D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22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64770654-53FB-D3D3-ABF3-733C95EA5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Comment sécuriser la créance de l’employeur?</a:t>
            </a:r>
            <a:endParaRPr lang="en-US" altLang="fr-FR"/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143F20D-DA6A-D2C2-5558-BEBFF98FA9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Sur le plan de l’obligation contractuelle cause de la créance</a:t>
            </a:r>
          </a:p>
          <a:p>
            <a:pPr eaLnBrk="1" hangingPunct="1"/>
            <a:endParaRPr lang="en-GB" altLang="fr-FR"/>
          </a:p>
          <a:p>
            <a:pPr lvl="1" eaLnBrk="1" hangingPunct="1"/>
            <a:r>
              <a:rPr lang="en-GB" altLang="fr-FR"/>
              <a:t>Reconnaissance de dette ?</a:t>
            </a:r>
          </a:p>
          <a:p>
            <a:pPr lvl="2" eaLnBrk="1" hangingPunct="1"/>
            <a:r>
              <a:rPr lang="en-GB" altLang="fr-FR"/>
              <a:t>Objectif : constituer une preuve de la créance postérieurement à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la survenance du dommage</a:t>
            </a:r>
          </a:p>
          <a:p>
            <a:pPr lvl="2" eaLnBrk="1" hangingPunct="1"/>
            <a:r>
              <a:rPr lang="en-GB" altLang="fr-FR"/>
              <a:t>Exemples : dégâts au matériel / au véhicule de leasing </a:t>
            </a:r>
          </a:p>
          <a:p>
            <a:pPr lvl="2" eaLnBrk="1" hangingPunct="1"/>
            <a:r>
              <a:rPr lang="en-GB" altLang="fr-FR"/>
              <a:t>Limite : droit pour le salarié de faire invalider cette reconnaissance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de dette si contraire à l’article L.121-9 du Code du Travail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(C.S.J., 06.07.2006, n° 30607) 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Cas du non-paiement de la participation à l’octroi d’un avantage  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suppression de l’avantage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/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US" alt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74B8D-FDF1-8942-725F-FBA70AA029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23745D-2471-7741-ABA1-7EBC8225F853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23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857551C-51C3-EF26-E547-58E2AFA5E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Comment sécuriser la créance de l’employeur?</a:t>
            </a:r>
            <a:endParaRPr lang="en-US" altLang="fr-FR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DC43395-EE9E-ADE4-655D-95E4AD02C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Sur le plan des moyens de recouvrement 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Compensation conventionnelle ? </a:t>
            </a:r>
          </a:p>
          <a:p>
            <a:pPr lvl="2" eaLnBrk="1" hangingPunct="1"/>
            <a:r>
              <a:rPr lang="en-GB" altLang="fr-FR"/>
              <a:t>Principes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pas de renonciation préalablement à l’acquisition du droit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la législation sur les retenues sur salaire est d’ordre public (C.S.J.,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    09.06.1994, n° 14190) 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la compensation conventionnelle ne peut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    aboutir à contourner les dispositions de la loi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la compensation conventionnelle peut jouer pour les sommes non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    visées par la loi de 1970  - exemple : compensation des dépasse-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    ments de budget / dégâts au véhicule de leasing avec une indem-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    nité transactionelle dans le cadre d’un arrangement amiable </a:t>
            </a:r>
          </a:p>
          <a:p>
            <a:pPr lvl="2" eaLnBrk="1" hangingPunct="1">
              <a:buFont typeface="Aller" pitchFamily="2" charset="0"/>
              <a:buNone/>
            </a:pPr>
            <a:endParaRPr lang="en-US" alt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B1E31-84DD-B603-B26C-D4EEFDE62A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8EDA87-91C4-524C-AF04-6CE4E8ED2F2D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24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BD37A4A-470E-3606-465D-DF2BD913C3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Comment sécuriser la créance de l’employeur?</a:t>
            </a:r>
            <a:endParaRPr lang="en-US" altLang="fr-FR"/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69420A4-76B5-5B24-CD84-D3256D447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7199313" cy="4678363"/>
          </a:xfrm>
        </p:spPr>
        <p:txBody>
          <a:bodyPr/>
          <a:lstStyle/>
          <a:p>
            <a:pPr eaLnBrk="1" hangingPunct="1"/>
            <a:r>
              <a:rPr lang="en-GB" altLang="fr-FR"/>
              <a:t>Sur le plan des moyens de recouvrement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Cession sur salaire</a:t>
            </a:r>
          </a:p>
          <a:p>
            <a:pPr lvl="2" eaLnBrk="1" hangingPunct="1"/>
            <a:r>
              <a:rPr lang="en-GB" altLang="fr-FR"/>
              <a:t>Exemples d’application		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GB" altLang="fr-FR"/>
              <a:t>		    </a:t>
            </a:r>
            <a:r>
              <a:rPr lang="en-GB" altLang="fr-FR" sz="1400">
                <a:sym typeface="Wingdings" pitchFamily="2" charset="2"/>
              </a:rPr>
              <a:t></a:t>
            </a:r>
            <a:r>
              <a:rPr lang="en-GB" altLang="fr-FR" sz="1400"/>
              <a:t> </a:t>
            </a:r>
            <a:r>
              <a:rPr lang="en-GB" altLang="fr-FR" sz="1400" b="0"/>
              <a:t>mise à disposition de matériel, en vue d’en garantir la restitution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mise à disposition d’un véhicule en leasing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remboursement de frais de formation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Suppose une créance certaine (sinon risque de nullité)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/>
            <a:r>
              <a:rPr lang="en-GB" altLang="fr-FR"/>
              <a:t>En cours de contrat, possibilité pour l’employeur de se notifier la cession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à lui-même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3BB82-F9EB-4B4B-0E53-59F65A7BD5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ED4DC0-3E05-8B4C-98D2-D3A1B6FD3C15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25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863B803-8B40-0575-2B02-E92818DA46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Comment sécuriser la créance de l’employeur?</a:t>
            </a:r>
            <a:endParaRPr lang="en-US" altLang="fr-FR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9BB6AC2-DB36-5EAE-5AE6-94AB1D253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Sur le plan des moyens de recouvrement</a:t>
            </a:r>
          </a:p>
          <a:p>
            <a:pPr lvl="1" eaLnBrk="1" hangingPunct="1"/>
            <a:r>
              <a:rPr lang="en-GB" altLang="fr-FR"/>
              <a:t>Domiciliation bancaire </a:t>
            </a:r>
          </a:p>
          <a:p>
            <a:pPr lvl="2" eaLnBrk="1" hangingPunct="1"/>
            <a:r>
              <a:rPr lang="en-GB" altLang="fr-FR"/>
              <a:t>Pour le paiement de sommes périodiques sans recourir à la retenue sur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salaire	</a:t>
            </a:r>
          </a:p>
          <a:p>
            <a:pPr lvl="2" eaLnBrk="1" hangingPunct="1"/>
            <a:r>
              <a:rPr lang="en-GB" altLang="fr-FR"/>
              <a:t>Exemples : contribution parking, dépassements budgets leasing en cours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de contrat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Garantie bancaire ?</a:t>
            </a:r>
          </a:p>
          <a:p>
            <a:pPr lvl="2" eaLnBrk="1" hangingPunct="1"/>
            <a:r>
              <a:rPr lang="en-GB" altLang="fr-FR"/>
              <a:t>Exemple : Pour garantir les obligations de restitution (et en bon état) du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du véhicule de leasing - comme condition de la remise du véhicule </a:t>
            </a:r>
          </a:p>
          <a:p>
            <a:pPr lvl="2" eaLnBrk="1" hangingPunct="1"/>
            <a:r>
              <a:rPr lang="en-GB" altLang="fr-FR"/>
              <a:t>Permettrait de s’assurer de la disponibilité de sommes même en cas de départ d’un salarié à l’étranger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	</a:t>
            </a:r>
          </a:p>
          <a:p>
            <a:pPr lvl="2" eaLnBrk="1" hangingPunct="1">
              <a:buFont typeface="Aller" pitchFamily="2" charset="0"/>
              <a:buNone/>
            </a:pPr>
            <a:endParaRPr lang="en-US" alt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5261A1-F89D-9B5F-2EE5-E5D1456072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12ADE6-A25A-674F-969D-EF39677A2E21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26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A4F4AEB-8E3C-E0A9-ED38-F889B50D2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2CD03A0-4086-D8CE-D258-81A4D844A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Questions -Débat</a:t>
            </a:r>
            <a:endParaRPr lang="en-US" alt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2544C-8639-0E28-2355-8C818A2B0A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A0C6D5-37C5-7E47-B6FB-B9FEA6E08B71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3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FEA1050B-6A8B-CCA9-4EC9-870CB95F5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/>
              <a:t>Introduction</a:t>
            </a:r>
            <a:endParaRPr lang="en-US" altLang="fr-FR"/>
          </a:p>
        </p:txBody>
      </p:sp>
      <p:sp>
        <p:nvSpPr>
          <p:cNvPr id="4100" name="Rectangle 5">
            <a:extLst>
              <a:ext uri="{FF2B5EF4-FFF2-40B4-BE49-F238E27FC236}">
                <a16:creationId xmlns:a16="http://schemas.microsoft.com/office/drawing/2014/main" id="{AF2F767C-173F-7A0C-3F3B-4D264936B4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fr-FR"/>
              <a:t>Diversité des cas de figure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fr-FR"/>
              <a:t>Exemples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fr-FR"/>
              <a:t>Trop-perçu de salaire - ex: prise en charge par la CNS en cours de mois, paiement par erreur, …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fr-FR"/>
              <a:t>Participation du salarié à l’octroi d’un avantage - ex: contribution place de parking 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fr-FR"/>
              <a:t>Remboursement des dépassements de budget - ex: budget téléphonique, budget leasing ..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fr-FR"/>
              <a:t>Non-restitution du matériel mis à disposition du salarié - ex: ordinateur portable 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fr-FR"/>
              <a:t>Réparation des dommages causés par le salarié  - ex: dégâts au véhicule de fonction, résiliation anticipée au contrat de leasing, perte de matériel,…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fr-FR"/>
              <a:t>Mise en oeuvre des clauses de remboursement des frais de 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fr-FR"/>
              <a:t>Pas de solution unique pour toutes les situations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fr-FR"/>
              <a:t>Recouvrement suppose une créance certaine 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</a:t>
            </a:r>
            <a:r>
              <a:rPr lang="en-GB" altLang="fr-FR" sz="1400" b="0"/>
              <a:t>peut requérir au préalable une reconnaissance de la responsabilité du salarié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n-GB" altLang="fr-FR"/>
              <a:t>	</a:t>
            </a:r>
            <a:endParaRPr lang="en-US" alt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56AC0-4229-2FB4-6DC8-B4E49B73B2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CE047B-160F-BB4C-94AD-ED20385E160A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4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6F67169-E46D-7FEF-71EE-2E069260E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Les principes de mise en cause de la responsabilité du salarié</a:t>
            </a:r>
            <a:endParaRPr lang="en-US" altLang="fr-FR" sz="2000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93C55B7-B012-3EC6-51BB-C1CF4FA59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30DAF-B034-F3F5-2BDF-A4E4D9B46E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CAC79B-5E3A-0842-A7E7-901BD82A269A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5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3A8752B-7C89-6D47-97BB-7E403A861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D1C0B8E-C542-B056-E420-DAA0EF3CE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68413"/>
            <a:ext cx="76327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fr-FR"/>
              <a:t>Principale base légale</a:t>
            </a:r>
            <a:r>
              <a:rPr lang="en-GB" altLang="fr-FR" sz="1200"/>
              <a:t> :</a:t>
            </a:r>
            <a:r>
              <a:rPr lang="en-GB" altLang="fr-FR" sz="70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2" charset="2"/>
              <a:buNone/>
            </a:pPr>
            <a:endParaRPr lang="en-GB" altLang="fr-FR" sz="700"/>
          </a:p>
          <a:p>
            <a:pPr lvl="1" eaLnBrk="1" hangingPunct="1">
              <a:lnSpc>
                <a:spcPct val="80000"/>
              </a:lnSpc>
            </a:pPr>
            <a:r>
              <a:rPr lang="en-GB" altLang="fr-FR"/>
              <a:t>Loi du 11 novembre 1970 sur les cessions et saisies des rémunérations de travail ainsi que des pensions et rentes.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fr-FR"/>
              <a:t>Champ d’application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fr-FR"/>
              <a:t>“ toutes les personnes salariées et toutes celles travaillant à quelque titre que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/>
              <a:t>        ce soit, quelles que soient la forme et la nature de leur contrat ou de leur   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/>
              <a:t>        statut “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   l</a:t>
            </a:r>
            <a:r>
              <a:rPr lang="en-GB" altLang="fr-FR"/>
              <a:t>ien de subordination juridique 	</a:t>
            </a:r>
            <a:r>
              <a:rPr lang="en-GB" altLang="fr-FR" u="sng"/>
              <a:t>ou  </a:t>
            </a:r>
            <a:endParaRPr lang="en-GB" altLang="fr-FR" u="sng">
              <a:sym typeface="Wingdings" pitchFamily="2" charset="2"/>
            </a:endParaRP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   lien de dépendance économique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lnSpc>
                <a:spcPct val="80000"/>
              </a:lnSpc>
            </a:pPr>
            <a:r>
              <a:rPr lang="en-GB" altLang="fr-FR"/>
              <a:t>toutes les sommes dues au titre de rémunération (principal et accessoires)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   inclus: indemnité de congé non pris, indemnité compensatrice de préavis,    </a:t>
            </a:r>
          </a:p>
          <a:p>
            <a:pPr lvl="2" eaLnBrk="1" hangingPunct="1">
              <a:lnSpc>
                <a:spcPct val="80000"/>
              </a:lnSpc>
              <a:buFont typeface="Aller" pitchFamily="2" charset="0"/>
              <a:buNone/>
            </a:pPr>
            <a:r>
              <a:rPr lang="en-GB" altLang="fr-FR">
                <a:sym typeface="Wingdings" pitchFamily="2" charset="2"/>
              </a:rPr>
              <a:t>            primes, 13è mois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  exclus: indemnité de départ, dommages et intérêts pour licenciement abusif, 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     etc,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  quid du bonus discrétionnaire?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  quid des remboursements de frais?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fr-FR" sz="1400">
                <a:sym typeface="Wingdings" pitchFamily="2" charset="2"/>
              </a:rPr>
              <a:t>		</a:t>
            </a:r>
          </a:p>
          <a:p>
            <a:pPr lvl="2" eaLnBrk="1" hangingPunct="1">
              <a:lnSpc>
                <a:spcPct val="80000"/>
              </a:lnSpc>
            </a:pPr>
            <a:r>
              <a:rPr lang="en-GB" altLang="fr-FR"/>
              <a:t>Les revenus de substitution		</a:t>
            </a:r>
            <a:r>
              <a:rPr lang="en-GB" altLang="fr-FR" sz="400"/>
              <a:t>	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fr-FR" sz="400"/>
              <a:t>	</a:t>
            </a:r>
            <a:endParaRPr lang="en-US" altLang="fr-FR" sz="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530B6C-5F8C-F7E1-9CC1-27C9D02E31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586CB0-5B38-9E4B-844C-BE75575A6730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6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37F5FF4-69D8-B28C-C2F8-252C1E58B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FCD7A07-B81F-74E6-32FB-4FF3420E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628775"/>
            <a:ext cx="7199313" cy="4678363"/>
          </a:xfrm>
        </p:spPr>
        <p:txBody>
          <a:bodyPr/>
          <a:lstStyle/>
          <a:p>
            <a:pPr eaLnBrk="1" hangingPunct="1"/>
            <a:r>
              <a:rPr lang="en-GB" altLang="fr-FR"/>
              <a:t>Retenue sur salaire (art. 5 loi du 11.11.1970 – art. L. 224-3 du					        Code du Travail)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GB" altLang="fr-FR"/>
              <a:t>	- </a:t>
            </a:r>
            <a:r>
              <a:rPr lang="en-GB" altLang="fr-FR" sz="1600"/>
              <a:t>Cas autorisant une retenue </a:t>
            </a:r>
          </a:p>
          <a:p>
            <a:pPr lvl="2" eaLnBrk="1" hangingPunct="1"/>
            <a:r>
              <a:rPr lang="en-GB" altLang="fr-FR"/>
              <a:t>Amendes encourues par le salarié en vertu de la loi ou d’un règlement intérieur régulièrement affiché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GB" altLang="fr-FR"/>
              <a:t>      </a:t>
            </a:r>
            <a:r>
              <a:rPr lang="en-GB" altLang="fr-FR">
                <a:sym typeface="Wingdings" pitchFamily="2" charset="2"/>
              </a:rPr>
              <a:t> </a:t>
            </a:r>
            <a:r>
              <a:rPr lang="en-GB" altLang="fr-FR"/>
              <a:t>sancti</a:t>
            </a:r>
            <a:r>
              <a:rPr lang="en-GB" altLang="fr-FR">
                <a:sym typeface="Wingdings" pitchFamily="2" charset="2"/>
              </a:rPr>
              <a:t>on du non-respect d’une obligation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 exemple d’application : non-restitution de matériel mis à disposition du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>
                <a:sym typeface="Wingdings" pitchFamily="2" charset="2"/>
              </a:rPr>
              <a:t>          salarié</a:t>
            </a:r>
          </a:p>
          <a:p>
            <a:pPr lvl="2" eaLnBrk="1" hangingPunct="1"/>
            <a:r>
              <a:rPr lang="en-GB" altLang="fr-FR"/>
              <a:t>Réparation d’un dommage causé par la faute du salarié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 suppose mise en cause de la responsabilité du salarié conformément à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>
                <a:sym typeface="Wingdings" pitchFamily="2" charset="2"/>
              </a:rPr>
              <a:t>           l’art. L.121-9 du Code du Travail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 exemples d’application :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GB" altLang="fr-FR">
                <a:sym typeface="Wingdings" pitchFamily="2" charset="2"/>
              </a:rPr>
              <a:t>           - dégâts ou perte du matériel mis à disposition du salarié 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>
                <a:sym typeface="Wingdings" pitchFamily="2" charset="2"/>
              </a:rPr>
              <a:t>	      - quid des frais liés à la résiliation anticipée d’un leasing?</a:t>
            </a:r>
            <a:endParaRPr lang="en-US" altLang="fr-FR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E5F28-3AC5-0D24-6AE1-366451D611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05D2A3-B875-034C-B874-1F6B8A714669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7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4D7A1AB-D155-99FF-AE47-DE8020B8D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1B69D00-03B3-9A5F-8A7C-9A2DEA36A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12875"/>
            <a:ext cx="7197725" cy="4678363"/>
          </a:xfrm>
        </p:spPr>
        <p:txBody>
          <a:bodyPr/>
          <a:lstStyle/>
          <a:p>
            <a:pPr eaLnBrk="1" hangingPunct="1"/>
            <a:r>
              <a:rPr lang="en-GB" altLang="fr-FR" sz="2000"/>
              <a:t>Retenue sur salaire</a:t>
            </a:r>
          </a:p>
          <a:p>
            <a:pPr eaLnBrk="1" hangingPunct="1">
              <a:buFont typeface="Wingdings 2" pitchFamily="2" charset="2"/>
              <a:buNone/>
            </a:pPr>
            <a:endParaRPr lang="en-GB" altLang="fr-FR" sz="2000"/>
          </a:p>
          <a:p>
            <a:pPr lvl="1" eaLnBrk="1" hangingPunct="1"/>
            <a:r>
              <a:rPr lang="en-GB" altLang="fr-FR" sz="1800"/>
              <a:t>Cas autorisant une retenue</a:t>
            </a:r>
          </a:p>
          <a:p>
            <a:pPr lvl="2" eaLnBrk="1" hangingPunct="1"/>
            <a:r>
              <a:rPr lang="en-GB" altLang="fr-FR"/>
              <a:t>Fournitures au salarié d’outils ou instruments ou de matières ou matériaux      nécessaires au travail.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>
              <a:buFont typeface="Wingdings" pitchFamily="2" charset="2"/>
              <a:buChar char="ð"/>
            </a:pPr>
            <a:r>
              <a:rPr lang="en-GB" altLang="fr-FR">
                <a:sym typeface="Wingdings" pitchFamily="2" charset="2"/>
              </a:rPr>
              <a:t> ne vise que les outils et matériaux que le salarié est obligé de supporter, pas ceux qui restent la propriété de l’employeur</a:t>
            </a:r>
          </a:p>
          <a:p>
            <a:pPr lvl="2" eaLnBrk="1" hangingPunct="1">
              <a:buFont typeface="Wingdings" pitchFamily="2" charset="2"/>
              <a:buChar char="ð"/>
            </a:pPr>
            <a:r>
              <a:rPr lang="en-GB" altLang="fr-FR">
                <a:sym typeface="Wingdings" pitchFamily="2" charset="2"/>
              </a:rPr>
              <a:t> exclu les avances sur dépenses à charge de l’employeur (C.S.J.,           14.07.1994, n° 15168 du rôle), les fournitures de marchandises       (C.S.J., 06.02.1997, n° 17371 du rôle), la non-restitution de matériel appartenant à  l’employeur (T.T., 22.11.1995)</a:t>
            </a:r>
          </a:p>
          <a:p>
            <a:pPr lvl="2" eaLnBrk="1" hangingPunct="1">
              <a:buFont typeface="Wingdings" pitchFamily="2" charset="2"/>
              <a:buNone/>
            </a:pPr>
            <a:endParaRPr lang="en-GB" altLang="fr-FR"/>
          </a:p>
          <a:p>
            <a:pPr lvl="3" eaLnBrk="1" hangingPunct="1"/>
            <a:r>
              <a:rPr lang="en-GB" altLang="fr-FR"/>
              <a:t> 	</a:t>
            </a:r>
          </a:p>
          <a:p>
            <a:pPr eaLnBrk="1" hangingPunct="1">
              <a:buFont typeface="Wingdings 2" pitchFamily="2" charset="2"/>
              <a:buNone/>
            </a:pPr>
            <a:r>
              <a:rPr lang="en-GB" altLang="fr-FR"/>
              <a:t>	</a:t>
            </a:r>
            <a:endParaRPr lang="en-US" alt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E61BD-0EC6-4817-60F7-7F6E97D22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516BD0-3CB7-B040-A695-5B6A5EE7B927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8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CC6A6BE-6D3A-0103-587D-27B8C29B9B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C48078A-C206-A4AE-167A-BB709CAED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GB" altLang="fr-FR"/>
              <a:t>Avances faites en argent</a:t>
            </a:r>
          </a:p>
          <a:p>
            <a:pPr lvl="2" eaLnBrk="1" hangingPunct="1"/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r>
              <a:rPr lang="en-GB" altLang="fr-FR">
                <a:sym typeface="Wingdings" pitchFamily="2" charset="2"/>
              </a:rPr>
              <a:t>      </a:t>
            </a:r>
            <a:r>
              <a:rPr lang="en-GB" altLang="fr-FR"/>
              <a:t>avance sur rémunération (prestations futures)  ≠  acompte (somme ver-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    sée pour une période de travail révolue 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déductible sans limitation)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 	</a:t>
            </a:r>
            <a:r>
              <a:rPr lang="en-GB" altLang="fr-FR">
                <a:sym typeface="Wingdings" pitchFamily="2" charset="2"/>
              </a:rPr>
              <a:t> ne vise pas </a:t>
            </a:r>
            <a:r>
              <a:rPr lang="en-GB" altLang="fr-FR"/>
              <a:t>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GB" altLang="fr-FR"/>
              <a:t>     	    *  les avances sur frais de mission excédant les frais réels</a:t>
            </a:r>
          </a:p>
          <a:p>
            <a:pPr lvl="2" eaLnBrk="1" hangingPunct="1">
              <a:buFontTx/>
              <a:buNone/>
            </a:pPr>
            <a:r>
              <a:rPr lang="en-GB" altLang="fr-FR"/>
              <a:t>     	    *  les congés pris en trop </a:t>
            </a:r>
          </a:p>
          <a:p>
            <a:pPr lvl="2" eaLnBrk="1" hangingPunct="1">
              <a:buFontTx/>
              <a:buNone/>
            </a:pPr>
            <a:r>
              <a:rPr lang="en-GB" altLang="fr-FR"/>
              <a:t>    	    *  le paiement par erreur, ex: salaire payé malgré prise en charge par la </a:t>
            </a:r>
          </a:p>
          <a:p>
            <a:pPr lvl="2" eaLnBrk="1" hangingPunct="1">
              <a:buFontTx/>
              <a:buNone/>
            </a:pPr>
            <a:r>
              <a:rPr lang="en-GB" altLang="fr-FR"/>
              <a:t>            CNS, régularisation de la retenue d’impôt à la source </a:t>
            </a:r>
          </a:p>
          <a:p>
            <a:pPr lvl="2" eaLnBrk="1" hangingPunct="1">
              <a:buFontTx/>
              <a:buNone/>
            </a:pPr>
            <a:r>
              <a:rPr lang="en-GB" altLang="fr-FR"/>
              <a:t>             (T.T. 02.10.2008, n° 1940/08)</a:t>
            </a:r>
          </a:p>
          <a:p>
            <a:pPr lvl="2" eaLnBrk="1" hangingPunct="1">
              <a:buFontTx/>
              <a:buNone/>
            </a:pPr>
            <a:r>
              <a:rPr lang="en-GB" altLang="fr-FR"/>
              <a:t>         *  le prêt accordé à un autre titre que le contrat de travail même si </a:t>
            </a:r>
          </a:p>
          <a:p>
            <a:pPr lvl="2" eaLnBrk="1" hangingPunct="1">
              <a:buFontTx/>
              <a:buNone/>
            </a:pPr>
            <a:r>
              <a:rPr lang="en-GB" altLang="fr-FR"/>
              <a:t>             consenti à l’occasion des relations de travail existantes entre parties </a:t>
            </a:r>
          </a:p>
          <a:p>
            <a:pPr lvl="2" eaLnBrk="1" hangingPunct="1">
              <a:buFontTx/>
              <a:buNone/>
            </a:pPr>
            <a:r>
              <a:rPr lang="en-GB" altLang="fr-FR"/>
              <a:t>             (C.S.J., 22.05.2008, n° 32893 du rôle)                		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GB" altLang="fr-FR"/>
              <a:t>      </a:t>
            </a:r>
            <a:r>
              <a:rPr lang="en-GB" altLang="fr-FR">
                <a:sym typeface="Wingdings" pitchFamily="2" charset="2"/>
              </a:rPr>
              <a:t> </a:t>
            </a:r>
            <a:r>
              <a:rPr lang="en-GB" altLang="fr-FR"/>
              <a:t>exemple d’application : avance sur prime de fin d’année et départ du 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GB" altLang="fr-FR"/>
              <a:t>            salarié en cours d’année                                 		</a:t>
            </a:r>
          </a:p>
          <a:p>
            <a:pPr lvl="2" eaLnBrk="1" hangingPunct="1">
              <a:buFontTx/>
              <a:buChar char="•"/>
            </a:pPr>
            <a:endParaRPr lang="en-US" alt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E7928-1740-6A38-AA80-8A73101374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E33E56-0EB1-6B47-980A-95F239C5148B}" type="slidenum">
              <a:rPr lang="en-US" altLang="fr-FR">
                <a:solidFill>
                  <a:srgbClr val="830051"/>
                </a:solidFill>
                <a:latin typeface="Aller" pitchFamily="2" charset="0"/>
              </a:rPr>
              <a:pPr eaLnBrk="1" hangingPunct="1"/>
              <a:t>9</a:t>
            </a:fld>
            <a:endParaRPr lang="en-US" altLang="fr-FR">
              <a:solidFill>
                <a:srgbClr val="830051"/>
              </a:solidFill>
              <a:latin typeface="Aller" pitchFamily="2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488865E-C9D4-6D1A-C83D-57B359FAB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sz="2000"/>
              <a:t>Quels moyens de recouvrement à l’encontre du salarié?</a:t>
            </a:r>
            <a:endParaRPr lang="en-US" altLang="fr-FR" sz="2000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832E7BC-D12C-C009-B809-E2A74D1A1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7963" y="1484313"/>
            <a:ext cx="7196137" cy="4678362"/>
          </a:xfrm>
        </p:spPr>
        <p:txBody>
          <a:bodyPr/>
          <a:lstStyle/>
          <a:p>
            <a:pPr eaLnBrk="1" hangingPunct="1"/>
            <a:r>
              <a:rPr lang="en-GB" altLang="fr-FR"/>
              <a:t>Retenue sur salaire</a:t>
            </a:r>
          </a:p>
          <a:p>
            <a:pPr lvl="1" eaLnBrk="1" hangingPunct="1"/>
            <a:r>
              <a:rPr lang="en-GB" altLang="fr-FR"/>
              <a:t>Montant de la retenue</a:t>
            </a:r>
          </a:p>
          <a:p>
            <a:pPr lvl="2" eaLnBrk="1" hangingPunct="1"/>
            <a:r>
              <a:rPr lang="en-GB" altLang="fr-FR"/>
              <a:t>max. 10% de la rémunération (sauf fournitures au salarié)</a:t>
            </a:r>
          </a:p>
          <a:p>
            <a:pPr lvl="2" eaLnBrk="1" hangingPunct="1"/>
            <a:r>
              <a:rPr lang="en-GB" altLang="fr-FR"/>
              <a:t>les retenues ne se confondent pas avec la partie saisissable ni avec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la partie cessible  </a:t>
            </a:r>
            <a:r>
              <a:rPr lang="en-GB" altLang="fr-FR">
                <a:sym typeface="Wingdings" pitchFamily="2" charset="2"/>
              </a:rPr>
              <a:t></a:t>
            </a:r>
            <a:r>
              <a:rPr lang="en-GB" altLang="fr-FR"/>
              <a:t> retenue peut être pratiquée même si le salaire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	fait l’objet d’une saisie ou cession + peut s’imputer sur la fraction incessible et insaisissable 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1" eaLnBrk="1" hangingPunct="1"/>
            <a:r>
              <a:rPr lang="en-GB" altLang="fr-FR"/>
              <a:t>Sanction d’une retenue illégale</a:t>
            </a:r>
          </a:p>
          <a:p>
            <a:pPr lvl="2" eaLnBrk="1" hangingPunct="1"/>
            <a:r>
              <a:rPr lang="en-GB" altLang="fr-FR"/>
              <a:t> remboursement au salarié (+ intérêts) </a:t>
            </a:r>
          </a:p>
          <a:p>
            <a:pPr lvl="2" eaLnBrk="1" hangingPunct="1">
              <a:buFont typeface="Aller" pitchFamily="2" charset="0"/>
              <a:buNone/>
            </a:pPr>
            <a:r>
              <a:rPr lang="en-GB" altLang="fr-FR"/>
              <a:t>&gt;    éventuels dommages et intérêts</a:t>
            </a:r>
          </a:p>
          <a:p>
            <a:pPr lvl="2" eaLnBrk="1" hangingPunct="1">
              <a:buFont typeface="Aller" pitchFamily="2" charset="0"/>
              <a:buNone/>
            </a:pPr>
            <a:endParaRPr lang="en-GB" altLang="fr-FR"/>
          </a:p>
          <a:p>
            <a:pPr lvl="2" eaLnBrk="1" hangingPunct="1"/>
            <a:endParaRPr lang="en-GB" altLang="fr-FR"/>
          </a:p>
          <a:p>
            <a:pPr lvl="2" eaLnBrk="1" hangingPunct="1">
              <a:buFont typeface="Aller" pitchFamily="2" charset="0"/>
              <a:buNone/>
            </a:pPr>
            <a:endParaRPr lang="en-US" alt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ller"/>
        <a:ea typeface=""/>
        <a:cs typeface=""/>
      </a:majorFont>
      <a:minorFont>
        <a:latin typeface="All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2308</Words>
  <Application>Microsoft Macintosh PowerPoint</Application>
  <PresentationFormat>Affichage à l'écran (4:3)</PresentationFormat>
  <Paragraphs>354</Paragraphs>
  <Slides>26</Slides>
  <Notes>26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1" baseType="lpstr">
      <vt:lpstr>Arial</vt:lpstr>
      <vt:lpstr>Aller</vt:lpstr>
      <vt:lpstr>Wingdings 2</vt:lpstr>
      <vt:lpstr>Wingdings</vt:lpstr>
      <vt:lpstr>Default Design</vt:lpstr>
      <vt:lpstr>  </vt:lpstr>
      <vt:lpstr>Plan</vt:lpstr>
      <vt:lpstr>Introduction</vt:lpstr>
      <vt:lpstr>Les principes de mise en cause de la responsabilité du salarié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Quels moyens de recouvrement à l’encontre du salarié?</vt:lpstr>
      <vt:lpstr>Comment sécuriser la créance de l’employeur?</vt:lpstr>
      <vt:lpstr>Comment sécuriser la créance de l’employeur?</vt:lpstr>
      <vt:lpstr>Comment sécuriser la créance de l’employeur?</vt:lpstr>
      <vt:lpstr>Comment sécuriser la créance de l’employeur?</vt:lpstr>
      <vt:lpstr>Comment sécuriser la créance de l’employeur?</vt:lpstr>
      <vt:lpstr>Comment sécuriser la créance de l’employeur?</vt:lpstr>
      <vt:lpstr>Comment sécuriser la créance de l’employeur?</vt:lpstr>
      <vt:lpstr>Comment sécuriser la créance de l’employeur?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/>
  <cp:lastModifiedBy>Louis Berns</cp:lastModifiedBy>
  <cp:revision>1</cp:revision>
  <dcterms:created xsi:type="dcterms:W3CDTF">2012-07-09T05:50:43Z</dcterms:created>
  <dcterms:modified xsi:type="dcterms:W3CDTF">2023-04-03T12:13:05Z</dcterms:modified>
</cp:coreProperties>
</file>