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9"/>
  </p:notesMasterIdLst>
  <p:sldIdLst>
    <p:sldId id="367" r:id="rId2"/>
    <p:sldId id="387" r:id="rId3"/>
    <p:sldId id="369" r:id="rId4"/>
    <p:sldId id="370" r:id="rId5"/>
    <p:sldId id="371" r:id="rId6"/>
    <p:sldId id="372" r:id="rId7"/>
    <p:sldId id="388" r:id="rId8"/>
    <p:sldId id="373" r:id="rId9"/>
    <p:sldId id="374" r:id="rId10"/>
    <p:sldId id="375" r:id="rId11"/>
    <p:sldId id="376" r:id="rId12"/>
    <p:sldId id="377" r:id="rId13"/>
    <p:sldId id="378" r:id="rId14"/>
    <p:sldId id="389" r:id="rId15"/>
    <p:sldId id="379" r:id="rId16"/>
    <p:sldId id="380" r:id="rId17"/>
    <p:sldId id="381" r:id="rId18"/>
    <p:sldId id="362" r:id="rId19"/>
    <p:sldId id="382" r:id="rId20"/>
    <p:sldId id="366" r:id="rId21"/>
    <p:sldId id="386" r:id="rId22"/>
    <p:sldId id="330" r:id="rId23"/>
    <p:sldId id="364" r:id="rId24"/>
    <p:sldId id="361" r:id="rId25"/>
    <p:sldId id="390" r:id="rId26"/>
    <p:sldId id="383" r:id="rId27"/>
    <p:sldId id="320" r:id="rId28"/>
    <p:sldId id="384" r:id="rId29"/>
    <p:sldId id="319" r:id="rId30"/>
    <p:sldId id="385" r:id="rId31"/>
    <p:sldId id="307" r:id="rId32"/>
    <p:sldId id="391" r:id="rId33"/>
    <p:sldId id="365" r:id="rId34"/>
    <p:sldId id="312" r:id="rId35"/>
    <p:sldId id="313" r:id="rId36"/>
    <p:sldId id="332" r:id="rId37"/>
    <p:sldId id="358" r:id="rId38"/>
  </p:sldIdLst>
  <p:sldSz cx="9144000" cy="6858000" type="screen4x3"/>
  <p:notesSz cx="6797675" cy="9926638"/>
  <p:defaultTextStyle>
    <a:defPPr>
      <a:defRPr lang="lb-L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37" autoAdjust="0"/>
    <p:restoredTop sz="94620" autoAdjust="0"/>
  </p:normalViewPr>
  <p:slideViewPr>
    <p:cSldViewPr>
      <p:cViewPr varScale="1">
        <p:scale>
          <a:sx n="103" d="100"/>
          <a:sy n="103" d="100"/>
        </p:scale>
        <p:origin x="14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50" d="100"/>
          <a:sy n="50" d="100"/>
        </p:scale>
        <p:origin x="3413" y="29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FC3797-7643-CE38-51B9-622CB95C9B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CA608B-8DA3-38BF-297B-B531A698959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71DA515-A405-2043-88AA-1B520ADF686D}" type="datetimeFigureOut">
              <a:rPr lang="en-GB" altLang="en-US"/>
              <a:pPr>
                <a:defRPr/>
              </a:pPr>
              <a:t>24/04/2023</a:t>
            </a:fld>
            <a:endParaRPr lang="en-GB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5756241-980F-AA54-C0C8-57D6901B57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401D2F8-8331-1BBA-1F39-BCBEA186B6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en-GB" alt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A136D-1D54-9B59-89C7-46BF1EDBC6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27CC9-3FE2-A687-0C0D-EE76688C32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2930BBC-1F90-C744-BAF4-0F517C9D01C0}" type="slidenum">
              <a:rPr lang="en-GB" altLang="en-US"/>
              <a:pPr/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5D631B41-D5BF-D18D-8481-7C8FA4A9B9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946E31BC-C47C-6BD3-5423-B337E49C61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E5F77CA4-9E02-4493-8C5C-786EC59231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F92DB79B-5E6A-C095-9DBB-DA87DE04FC5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Slide Number Placeholder 3">
            <a:extLst>
              <a:ext uri="{FF2B5EF4-FFF2-40B4-BE49-F238E27FC236}">
                <a16:creationId xmlns:a16="http://schemas.microsoft.com/office/drawing/2014/main" id="{7E38781F-7C2B-377D-CD8D-A6D2C5315D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50180" name="Notes Placeholder 1">
            <a:extLst>
              <a:ext uri="{FF2B5EF4-FFF2-40B4-BE49-F238E27FC236}">
                <a16:creationId xmlns:a16="http://schemas.microsoft.com/office/drawing/2014/main" id="{99DFBCA3-318C-3AAE-3DEE-AE417E441FFD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DB5133FF-7D67-BF51-1584-799F2100FD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ADE51B6D-C80A-4ED1-9858-A7DCE61AFC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BED20394-E383-71EA-ABFF-9ECC78E2B3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FAA1B7D2-F8B9-45AE-6474-DDAC1D2D31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Slide Number Placeholder 3">
            <a:extLst>
              <a:ext uri="{FF2B5EF4-FFF2-40B4-BE49-F238E27FC236}">
                <a16:creationId xmlns:a16="http://schemas.microsoft.com/office/drawing/2014/main" id="{E110E6C0-9695-0F05-07A5-9805C3F55E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52228" name="Notes Placeholder 1">
            <a:extLst>
              <a:ext uri="{FF2B5EF4-FFF2-40B4-BE49-F238E27FC236}">
                <a16:creationId xmlns:a16="http://schemas.microsoft.com/office/drawing/2014/main" id="{9D175BCB-6CEF-40CE-8774-12E7DF29072D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387678E9-CAA8-98B5-4A45-C57D9225AF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814C4841-AD02-7C17-928A-24F22963CA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05C1C758-0613-974B-F072-563C415B7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C1E9E9E5-84AB-9B47-662B-DF0E699265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Slide Number Placeholder 3">
            <a:extLst>
              <a:ext uri="{FF2B5EF4-FFF2-40B4-BE49-F238E27FC236}">
                <a16:creationId xmlns:a16="http://schemas.microsoft.com/office/drawing/2014/main" id="{66B78830-AC7E-25EA-2F71-1415931F29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54276" name="Notes Placeholder 1">
            <a:extLst>
              <a:ext uri="{FF2B5EF4-FFF2-40B4-BE49-F238E27FC236}">
                <a16:creationId xmlns:a16="http://schemas.microsoft.com/office/drawing/2014/main" id="{33B692D9-A73B-4CC0-F3C2-C6CD1E5D3450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DD1FA494-08BC-6DB0-B037-470D563EF5F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Slide Number Placeholder 3">
            <a:extLst>
              <a:ext uri="{FF2B5EF4-FFF2-40B4-BE49-F238E27FC236}">
                <a16:creationId xmlns:a16="http://schemas.microsoft.com/office/drawing/2014/main" id="{1B7A9E61-F354-771B-F4A6-42846AFB9D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55300" name="Notes Placeholder 1">
            <a:extLst>
              <a:ext uri="{FF2B5EF4-FFF2-40B4-BE49-F238E27FC236}">
                <a16:creationId xmlns:a16="http://schemas.microsoft.com/office/drawing/2014/main" id="{10122DAD-F0AE-4350-F57C-C7493095F75D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4AA399DC-F536-B7BD-B047-D9D5D5530A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lide Number Placeholder 3">
            <a:extLst>
              <a:ext uri="{FF2B5EF4-FFF2-40B4-BE49-F238E27FC236}">
                <a16:creationId xmlns:a16="http://schemas.microsoft.com/office/drawing/2014/main" id="{68E022B1-877B-E9AC-7247-CAACF436D8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56324" name="Notes Placeholder 1">
            <a:extLst>
              <a:ext uri="{FF2B5EF4-FFF2-40B4-BE49-F238E27FC236}">
                <a16:creationId xmlns:a16="http://schemas.microsoft.com/office/drawing/2014/main" id="{C41DCF97-2047-EA57-4369-4337953F33EF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7F437741-B2CD-F918-7500-86E43F2BB7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Slide Number Placeholder 3">
            <a:extLst>
              <a:ext uri="{FF2B5EF4-FFF2-40B4-BE49-F238E27FC236}">
                <a16:creationId xmlns:a16="http://schemas.microsoft.com/office/drawing/2014/main" id="{2F0F5864-7687-00FC-C6CC-E2D29EEE28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57348" name="Notes Placeholder 1">
            <a:extLst>
              <a:ext uri="{FF2B5EF4-FFF2-40B4-BE49-F238E27FC236}">
                <a16:creationId xmlns:a16="http://schemas.microsoft.com/office/drawing/2014/main" id="{C3552496-6153-F136-084D-54DC7CC6BA32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95D9802B-8561-DCCC-67F3-DC1BCCC07F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Slide Number Placeholder 3">
            <a:extLst>
              <a:ext uri="{FF2B5EF4-FFF2-40B4-BE49-F238E27FC236}">
                <a16:creationId xmlns:a16="http://schemas.microsoft.com/office/drawing/2014/main" id="{30996257-4A99-6F99-1BE3-6CD824D9D0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58372" name="Notes Placeholder 1">
            <a:extLst>
              <a:ext uri="{FF2B5EF4-FFF2-40B4-BE49-F238E27FC236}">
                <a16:creationId xmlns:a16="http://schemas.microsoft.com/office/drawing/2014/main" id="{74D891FF-725A-7787-947C-2FC5E8968EDF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68B09F9B-E2D9-507D-7EF7-E181A4290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lide Number Placeholder 3">
            <a:extLst>
              <a:ext uri="{FF2B5EF4-FFF2-40B4-BE49-F238E27FC236}">
                <a16:creationId xmlns:a16="http://schemas.microsoft.com/office/drawing/2014/main" id="{2963C705-CD10-33EA-DA6E-40EE3BC64D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59396" name="Notes Placeholder 1">
            <a:extLst>
              <a:ext uri="{FF2B5EF4-FFF2-40B4-BE49-F238E27FC236}">
                <a16:creationId xmlns:a16="http://schemas.microsoft.com/office/drawing/2014/main" id="{FE9222F2-1B41-4DAA-36DB-5116044EC563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A26BA1DA-0CE0-35D1-2F6F-4AB3EDF5A0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lide Number Placeholder 3">
            <a:extLst>
              <a:ext uri="{FF2B5EF4-FFF2-40B4-BE49-F238E27FC236}">
                <a16:creationId xmlns:a16="http://schemas.microsoft.com/office/drawing/2014/main" id="{58EBA6B4-E27C-E022-ECB6-474D677B53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41988" name="Notes Placeholder 1">
            <a:extLst>
              <a:ext uri="{FF2B5EF4-FFF2-40B4-BE49-F238E27FC236}">
                <a16:creationId xmlns:a16="http://schemas.microsoft.com/office/drawing/2014/main" id="{723F1219-1748-FC3A-D7EB-AA469D3F1D3D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3">
            <a:extLst>
              <a:ext uri="{FF2B5EF4-FFF2-40B4-BE49-F238E27FC236}">
                <a16:creationId xmlns:a16="http://schemas.microsoft.com/office/drawing/2014/main" id="{2B89FD13-040F-6FE4-6156-0BB0CC915C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0419" name="Notes Placeholder 1">
            <a:extLst>
              <a:ext uri="{FF2B5EF4-FFF2-40B4-BE49-F238E27FC236}">
                <a16:creationId xmlns:a16="http://schemas.microsoft.com/office/drawing/2014/main" id="{32CA71A0-E56B-C651-458C-1C4774D5784B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4B82A57F-A3FD-52A6-9D74-A9FCD81C1A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3638" y="1289050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Slide Number Placeholder 3">
            <a:extLst>
              <a:ext uri="{FF2B5EF4-FFF2-40B4-BE49-F238E27FC236}">
                <a16:creationId xmlns:a16="http://schemas.microsoft.com/office/drawing/2014/main" id="{D0EE160D-44AD-A6E5-70BF-F3A7D3F9D9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1444" name="Notes Placeholder 1">
            <a:extLst>
              <a:ext uri="{FF2B5EF4-FFF2-40B4-BE49-F238E27FC236}">
                <a16:creationId xmlns:a16="http://schemas.microsoft.com/office/drawing/2014/main" id="{090FD88C-3F5A-DC73-DA88-DDB2F53A400D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>
            <a:extLst>
              <a:ext uri="{FF2B5EF4-FFF2-40B4-BE49-F238E27FC236}">
                <a16:creationId xmlns:a16="http://schemas.microsoft.com/office/drawing/2014/main" id="{5C7BA892-497E-EAA2-BAEE-D600368EA9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Slide Number Placeholder 3">
            <a:extLst>
              <a:ext uri="{FF2B5EF4-FFF2-40B4-BE49-F238E27FC236}">
                <a16:creationId xmlns:a16="http://schemas.microsoft.com/office/drawing/2014/main" id="{571234A3-A785-ED45-EFDA-E67499869C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2468" name="Notes Placeholder 1">
            <a:extLst>
              <a:ext uri="{FF2B5EF4-FFF2-40B4-BE49-F238E27FC236}">
                <a16:creationId xmlns:a16="http://schemas.microsoft.com/office/drawing/2014/main" id="{CC9E2AA7-5B1A-3093-E3C3-05B7F3815F3B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DA4328E8-AA43-F2E2-F1C3-2526CDDD73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Slide Number Placeholder 3">
            <a:extLst>
              <a:ext uri="{FF2B5EF4-FFF2-40B4-BE49-F238E27FC236}">
                <a16:creationId xmlns:a16="http://schemas.microsoft.com/office/drawing/2014/main" id="{67ADCBF6-FC4B-2158-6670-3D3E2F75A7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3492" name="Notes Placeholder 1">
            <a:extLst>
              <a:ext uri="{FF2B5EF4-FFF2-40B4-BE49-F238E27FC236}">
                <a16:creationId xmlns:a16="http://schemas.microsoft.com/office/drawing/2014/main" id="{9D231109-D504-7089-FE46-FE2696ED3F37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>
            <a:extLst>
              <a:ext uri="{FF2B5EF4-FFF2-40B4-BE49-F238E27FC236}">
                <a16:creationId xmlns:a16="http://schemas.microsoft.com/office/drawing/2014/main" id="{5ACBB90D-1C98-5C1B-7855-6241F0DD85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33338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Slide Number Placeholder 3">
            <a:extLst>
              <a:ext uri="{FF2B5EF4-FFF2-40B4-BE49-F238E27FC236}">
                <a16:creationId xmlns:a16="http://schemas.microsoft.com/office/drawing/2014/main" id="{04C29EFF-9E67-11D3-A9CF-4D7416C869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4516" name="Notes Placeholder 1">
            <a:extLst>
              <a:ext uri="{FF2B5EF4-FFF2-40B4-BE49-F238E27FC236}">
                <a16:creationId xmlns:a16="http://schemas.microsoft.com/office/drawing/2014/main" id="{8B8C40AF-2F7F-CF5B-BE33-EEB3C8F56FF2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>
            <a:extLst>
              <a:ext uri="{FF2B5EF4-FFF2-40B4-BE49-F238E27FC236}">
                <a16:creationId xmlns:a16="http://schemas.microsoft.com/office/drawing/2014/main" id="{7CECEC7C-6ED5-E678-1DFD-07A7125516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Slide Number Placeholder 3">
            <a:extLst>
              <a:ext uri="{FF2B5EF4-FFF2-40B4-BE49-F238E27FC236}">
                <a16:creationId xmlns:a16="http://schemas.microsoft.com/office/drawing/2014/main" id="{C37E9FD7-1C78-8012-266D-08D57AE9A5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5540" name="Notes Placeholder 1">
            <a:extLst>
              <a:ext uri="{FF2B5EF4-FFF2-40B4-BE49-F238E27FC236}">
                <a16:creationId xmlns:a16="http://schemas.microsoft.com/office/drawing/2014/main" id="{0AA95555-596C-6E09-A8F1-11989EAC5BDE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24826A0D-AD14-ECE1-7E9D-7065790F0C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Slide Number Placeholder 3">
            <a:extLst>
              <a:ext uri="{FF2B5EF4-FFF2-40B4-BE49-F238E27FC236}">
                <a16:creationId xmlns:a16="http://schemas.microsoft.com/office/drawing/2014/main" id="{DC786F4F-C043-CC73-70C5-4D79ACC954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6564" name="Notes Placeholder 1">
            <a:extLst>
              <a:ext uri="{FF2B5EF4-FFF2-40B4-BE49-F238E27FC236}">
                <a16:creationId xmlns:a16="http://schemas.microsoft.com/office/drawing/2014/main" id="{13EF7840-B05A-9031-CBD7-D57DB452ADFC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>
            <a:extLst>
              <a:ext uri="{FF2B5EF4-FFF2-40B4-BE49-F238E27FC236}">
                <a16:creationId xmlns:a16="http://schemas.microsoft.com/office/drawing/2014/main" id="{C9972FB5-6869-B6C7-2BAA-9D2CA136DE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11275" y="-1492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Slide Number Placeholder 3">
            <a:extLst>
              <a:ext uri="{FF2B5EF4-FFF2-40B4-BE49-F238E27FC236}">
                <a16:creationId xmlns:a16="http://schemas.microsoft.com/office/drawing/2014/main" id="{ED9B23FF-6D7F-0E7F-D206-1ADF99396D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7588" name="Notes Placeholder 1">
            <a:extLst>
              <a:ext uri="{FF2B5EF4-FFF2-40B4-BE49-F238E27FC236}">
                <a16:creationId xmlns:a16="http://schemas.microsoft.com/office/drawing/2014/main" id="{480A3ADE-3755-449B-5280-16B362A0EBA4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>
            <a:extLst>
              <a:ext uri="{FF2B5EF4-FFF2-40B4-BE49-F238E27FC236}">
                <a16:creationId xmlns:a16="http://schemas.microsoft.com/office/drawing/2014/main" id="{59B28FDB-3D34-64BD-AA78-8504A422B1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3788" y="0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1">
            <a:extLst>
              <a:ext uri="{FF2B5EF4-FFF2-40B4-BE49-F238E27FC236}">
                <a16:creationId xmlns:a16="http://schemas.microsoft.com/office/drawing/2014/main" id="{E73F7C77-2832-75D4-779B-FB23DB041799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>
            <a:extLst>
              <a:ext uri="{FF2B5EF4-FFF2-40B4-BE49-F238E27FC236}">
                <a16:creationId xmlns:a16="http://schemas.microsoft.com/office/drawing/2014/main" id="{25DD2671-CD59-3F27-5EC4-71F61EA81F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Slide Number Placeholder 3">
            <a:extLst>
              <a:ext uri="{FF2B5EF4-FFF2-40B4-BE49-F238E27FC236}">
                <a16:creationId xmlns:a16="http://schemas.microsoft.com/office/drawing/2014/main" id="{E714FB7B-68B1-B98E-2EFF-C06CDB9195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9636" name="Notes Placeholder 1">
            <a:extLst>
              <a:ext uri="{FF2B5EF4-FFF2-40B4-BE49-F238E27FC236}">
                <a16:creationId xmlns:a16="http://schemas.microsoft.com/office/drawing/2014/main" id="{C953BE6A-4B8B-A0A4-1D9B-3E0AB5B3540D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D4CC0952-BB44-E55C-5A20-A333801918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491B568E-122E-402B-3207-D023097B4A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43012" name="Notes Placeholder 1">
            <a:extLst>
              <a:ext uri="{FF2B5EF4-FFF2-40B4-BE49-F238E27FC236}">
                <a16:creationId xmlns:a16="http://schemas.microsoft.com/office/drawing/2014/main" id="{18AF4B29-3833-FE08-E9B3-05C7A62EDBBA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>
            <a:extLst>
              <a:ext uri="{FF2B5EF4-FFF2-40B4-BE49-F238E27FC236}">
                <a16:creationId xmlns:a16="http://schemas.microsoft.com/office/drawing/2014/main" id="{DCE9ED54-7F6C-7043-CD66-4C6A3FC468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Slide Number Placeholder 3">
            <a:extLst>
              <a:ext uri="{FF2B5EF4-FFF2-40B4-BE49-F238E27FC236}">
                <a16:creationId xmlns:a16="http://schemas.microsoft.com/office/drawing/2014/main" id="{91B7FC93-51F7-C883-19BF-A70F405A13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0660" name="Notes Placeholder 1">
            <a:extLst>
              <a:ext uri="{FF2B5EF4-FFF2-40B4-BE49-F238E27FC236}">
                <a16:creationId xmlns:a16="http://schemas.microsoft.com/office/drawing/2014/main" id="{C4B68E90-90C8-29ED-1330-EC85FD60DCE0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>
            <a:extLst>
              <a:ext uri="{FF2B5EF4-FFF2-40B4-BE49-F238E27FC236}">
                <a16:creationId xmlns:a16="http://schemas.microsoft.com/office/drawing/2014/main" id="{99BAA8D6-1993-61E1-B7A7-0251B784ED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DD69271-A65A-E0C9-FAB8-6A7B297111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1684" name="Notes Placeholder 1">
            <a:extLst>
              <a:ext uri="{FF2B5EF4-FFF2-40B4-BE49-F238E27FC236}">
                <a16:creationId xmlns:a16="http://schemas.microsoft.com/office/drawing/2014/main" id="{F266A5CA-24AF-71B9-3FBD-5C025FE5681D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>
            <a:extLst>
              <a:ext uri="{FF2B5EF4-FFF2-40B4-BE49-F238E27FC236}">
                <a16:creationId xmlns:a16="http://schemas.microsoft.com/office/drawing/2014/main" id="{B424BE04-A9CF-8484-7762-C12B072D3D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Slide Number Placeholder 3">
            <a:extLst>
              <a:ext uri="{FF2B5EF4-FFF2-40B4-BE49-F238E27FC236}">
                <a16:creationId xmlns:a16="http://schemas.microsoft.com/office/drawing/2014/main" id="{997F4214-44C8-E8F1-21F0-5817DE223B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2708" name="Notes Placeholder 1">
            <a:extLst>
              <a:ext uri="{FF2B5EF4-FFF2-40B4-BE49-F238E27FC236}">
                <a16:creationId xmlns:a16="http://schemas.microsoft.com/office/drawing/2014/main" id="{E508D21E-A9B0-491F-BFE7-4BA3AF265649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>
            <a:extLst>
              <a:ext uri="{FF2B5EF4-FFF2-40B4-BE49-F238E27FC236}">
                <a16:creationId xmlns:a16="http://schemas.microsoft.com/office/drawing/2014/main" id="{B03871A7-7964-5505-6512-BF6D64B5959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Slide Number Placeholder 3">
            <a:extLst>
              <a:ext uri="{FF2B5EF4-FFF2-40B4-BE49-F238E27FC236}">
                <a16:creationId xmlns:a16="http://schemas.microsoft.com/office/drawing/2014/main" id="{B501CA90-DE6B-3761-7FF7-1208A07D70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3732" name="Notes Placeholder 1">
            <a:extLst>
              <a:ext uri="{FF2B5EF4-FFF2-40B4-BE49-F238E27FC236}">
                <a16:creationId xmlns:a16="http://schemas.microsoft.com/office/drawing/2014/main" id="{6BFA3C6F-5E14-38E0-E879-889D6BCACF7D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>
            <a:extLst>
              <a:ext uri="{FF2B5EF4-FFF2-40B4-BE49-F238E27FC236}">
                <a16:creationId xmlns:a16="http://schemas.microsoft.com/office/drawing/2014/main" id="{762D3F87-3632-62C7-6179-FB5374C26C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1575" y="-23813"/>
            <a:ext cx="4467225" cy="3349626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Slide Number Placeholder 3">
            <a:extLst>
              <a:ext uri="{FF2B5EF4-FFF2-40B4-BE49-F238E27FC236}">
                <a16:creationId xmlns:a16="http://schemas.microsoft.com/office/drawing/2014/main" id="{EAA4E069-70BD-95AB-0A3F-ACDF89A111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4756" name="Notes Placeholder 1">
            <a:extLst>
              <a:ext uri="{FF2B5EF4-FFF2-40B4-BE49-F238E27FC236}">
                <a16:creationId xmlns:a16="http://schemas.microsoft.com/office/drawing/2014/main" id="{89179592-1685-0C0B-3A09-4DE75D8F7382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>
            <a:extLst>
              <a:ext uri="{FF2B5EF4-FFF2-40B4-BE49-F238E27FC236}">
                <a16:creationId xmlns:a16="http://schemas.microsoft.com/office/drawing/2014/main" id="{D0793D47-12E8-776D-4A81-B8EAD411A2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38113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207BEF31-05A9-413B-CED6-0E24E7533D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5780" name="Notes Placeholder 1">
            <a:extLst>
              <a:ext uri="{FF2B5EF4-FFF2-40B4-BE49-F238E27FC236}">
                <a16:creationId xmlns:a16="http://schemas.microsoft.com/office/drawing/2014/main" id="{1ED76F22-F270-30E0-AB44-A1EA005C62B6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>
            <a:extLst>
              <a:ext uri="{FF2B5EF4-FFF2-40B4-BE49-F238E27FC236}">
                <a16:creationId xmlns:a16="http://schemas.microsoft.com/office/drawing/2014/main" id="{6D7417E3-A9E7-7B7B-4E06-4945909026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Slide Number Placeholder 3">
            <a:extLst>
              <a:ext uri="{FF2B5EF4-FFF2-40B4-BE49-F238E27FC236}">
                <a16:creationId xmlns:a16="http://schemas.microsoft.com/office/drawing/2014/main" id="{E865640B-6489-D826-69BF-F39C109FBA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6804" name="Notes Placeholder 1">
            <a:extLst>
              <a:ext uri="{FF2B5EF4-FFF2-40B4-BE49-F238E27FC236}">
                <a16:creationId xmlns:a16="http://schemas.microsoft.com/office/drawing/2014/main" id="{E8EC716B-A1FB-539A-7D47-12017DFA5DFF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>
            <a:extLst>
              <a:ext uri="{FF2B5EF4-FFF2-40B4-BE49-F238E27FC236}">
                <a16:creationId xmlns:a16="http://schemas.microsoft.com/office/drawing/2014/main" id="{350B72E0-9EB1-86C2-3B90-C31E0454D0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>
            <a:extLst>
              <a:ext uri="{FF2B5EF4-FFF2-40B4-BE49-F238E27FC236}">
                <a16:creationId xmlns:a16="http://schemas.microsoft.com/office/drawing/2014/main" id="{7186549D-F705-C9A6-395B-EA3AC160B9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77828" name="Slide Number Placeholder 3">
            <a:extLst>
              <a:ext uri="{FF2B5EF4-FFF2-40B4-BE49-F238E27FC236}">
                <a16:creationId xmlns:a16="http://schemas.microsoft.com/office/drawing/2014/main" id="{64C8C7D8-481A-61E6-BE87-44F85DB0AB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AC1E7BF3-A259-4B6B-B6FC-ACE28C8FC6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lide Number Placeholder 3">
            <a:extLst>
              <a:ext uri="{FF2B5EF4-FFF2-40B4-BE49-F238E27FC236}">
                <a16:creationId xmlns:a16="http://schemas.microsoft.com/office/drawing/2014/main" id="{04FBDCCD-76C1-4CB2-F1E1-15033F855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44036" name="Notes Placeholder 1">
            <a:extLst>
              <a:ext uri="{FF2B5EF4-FFF2-40B4-BE49-F238E27FC236}">
                <a16:creationId xmlns:a16="http://schemas.microsoft.com/office/drawing/2014/main" id="{C4008022-59AC-2817-68F5-CD9264B15C6D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BDDF839F-5F3E-2D16-0193-DE58450195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ED7DBE37-6631-98B5-9F64-05593EBCA0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70D4B3A6-1306-129F-BA4A-C092B9EE49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DF3B5E47-5716-B491-AA2A-CB66D343CF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8D9B6F31-2AD8-5B35-3E82-68C96A5368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D99B0254-B189-E6F2-ADCE-D42D2DC03E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B2ABC60A-AD58-45F1-605B-5E188A002B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Slide Number Placeholder 3">
            <a:extLst>
              <a:ext uri="{FF2B5EF4-FFF2-40B4-BE49-F238E27FC236}">
                <a16:creationId xmlns:a16="http://schemas.microsoft.com/office/drawing/2014/main" id="{574E9479-22EF-C5D1-2DA1-A84CDEAFC7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47108" name="Notes Placeholder 1">
            <a:extLst>
              <a:ext uri="{FF2B5EF4-FFF2-40B4-BE49-F238E27FC236}">
                <a16:creationId xmlns:a16="http://schemas.microsoft.com/office/drawing/2014/main" id="{77547C30-E2BA-1F71-8B86-60750D8F16D9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73994996-DFAB-91A8-CCA8-9A23A4A2ED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Slide Number Placeholder 3">
            <a:extLst>
              <a:ext uri="{FF2B5EF4-FFF2-40B4-BE49-F238E27FC236}">
                <a16:creationId xmlns:a16="http://schemas.microsoft.com/office/drawing/2014/main" id="{AAE162E7-8C00-776E-173E-43E1F9EE12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48132" name="Notes Placeholder 1">
            <a:extLst>
              <a:ext uri="{FF2B5EF4-FFF2-40B4-BE49-F238E27FC236}">
                <a16:creationId xmlns:a16="http://schemas.microsoft.com/office/drawing/2014/main" id="{0955483E-2CA3-279C-222F-7CA5899548D4}"/>
              </a:ext>
            </a:extLst>
          </p:cNvPr>
          <p:cNvSpPr>
            <a:spLocks noGrp="1"/>
          </p:cNvSpPr>
          <p:nvPr/>
        </p:nvSpPr>
        <p:spPr bwMode="auto"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0D6F7648-CB49-A3C4-56EA-CF0B6043D85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56682F3E-787F-C690-0605-6C874CEEAE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29ECA39A-7693-D751-78A2-D245C04E35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CDE6B-17D7-FD80-C13D-DC4D82EB0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6F04F-24F5-EC4A-9549-2DC4DC0B2FE9}" type="datetimeFigureOut">
              <a:rPr lang="lb-LU" altLang="en-US"/>
              <a:pPr>
                <a:defRPr/>
              </a:pPr>
              <a:t>24.04.23</a:t>
            </a:fld>
            <a:endParaRPr lang="lb-LU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3B788-9B9F-6FEC-3860-B2D510234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3AF86-E5E1-ABD3-F892-5B66F604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42553-C74B-9D45-A6A7-CBEBDD2D072F}" type="slidenum">
              <a:rPr lang="lb-LU" altLang="en-US"/>
              <a:pPr/>
              <a:t>‹N°›</a:t>
            </a:fld>
            <a:endParaRPr lang="lb-LU" altLang="en-US"/>
          </a:p>
        </p:txBody>
      </p:sp>
    </p:spTree>
    <p:extLst>
      <p:ext uri="{BB962C8B-B14F-4D97-AF65-F5344CB8AC3E}">
        <p14:creationId xmlns:p14="http://schemas.microsoft.com/office/powerpoint/2010/main" val="4233258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AA895-ED93-63BC-2A9A-6F4C8C18B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5C59E-8880-3245-A22F-4EF2E6673448}" type="datetimeFigureOut">
              <a:rPr lang="lb-LU" altLang="en-US"/>
              <a:pPr>
                <a:defRPr/>
              </a:pPr>
              <a:t>24.04.23</a:t>
            </a:fld>
            <a:endParaRPr lang="lb-LU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7516E-5DFC-7404-88AF-217C19729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FC551-57EE-06E6-4323-DF363581F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2841D-6BA0-6F48-94A2-34573DECA62F}" type="slidenum">
              <a:rPr lang="lb-LU" altLang="en-US"/>
              <a:pPr/>
              <a:t>‹N°›</a:t>
            </a:fld>
            <a:endParaRPr lang="lb-LU" altLang="en-US"/>
          </a:p>
        </p:txBody>
      </p:sp>
    </p:spTree>
    <p:extLst>
      <p:ext uri="{BB962C8B-B14F-4D97-AF65-F5344CB8AC3E}">
        <p14:creationId xmlns:p14="http://schemas.microsoft.com/office/powerpoint/2010/main" val="387998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A8DFD-AF3E-0326-7EF6-F124F4BB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D8822-1322-BF4E-8885-6DC3244C89D8}" type="datetimeFigureOut">
              <a:rPr lang="lb-LU" altLang="en-US"/>
              <a:pPr>
                <a:defRPr/>
              </a:pPr>
              <a:t>24.04.23</a:t>
            </a:fld>
            <a:endParaRPr lang="lb-LU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6C5FB-97C6-B8D2-6588-8EE85BFB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57F9C-3B74-6EDC-EA39-F6108E04D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16E7E-C536-4A43-BC14-D8DDACDDCF4A}" type="slidenum">
              <a:rPr lang="lb-LU" altLang="en-US"/>
              <a:pPr/>
              <a:t>‹N°›</a:t>
            </a:fld>
            <a:endParaRPr lang="lb-LU" altLang="en-US"/>
          </a:p>
        </p:txBody>
      </p:sp>
    </p:spTree>
    <p:extLst>
      <p:ext uri="{BB962C8B-B14F-4D97-AF65-F5344CB8AC3E}">
        <p14:creationId xmlns:p14="http://schemas.microsoft.com/office/powerpoint/2010/main" val="859377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CE938-D854-A699-1D0E-1A6EDB497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05B8E-C448-E740-A268-187A2359A6EC}" type="datetimeFigureOut">
              <a:rPr lang="lb-LU" altLang="en-US"/>
              <a:pPr>
                <a:defRPr/>
              </a:pPr>
              <a:t>24.04.23</a:t>
            </a:fld>
            <a:endParaRPr lang="lb-LU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C510A-D384-ECC9-368F-B48FFE5E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BDD4A-0B6B-D514-87A9-8EC7AE1EE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B51F3-A8E0-A145-940D-BBC2620FCFAB}" type="slidenum">
              <a:rPr lang="lb-LU" altLang="en-US"/>
              <a:pPr/>
              <a:t>‹N°›</a:t>
            </a:fld>
            <a:endParaRPr lang="lb-LU" altLang="en-US"/>
          </a:p>
        </p:txBody>
      </p:sp>
    </p:spTree>
    <p:extLst>
      <p:ext uri="{BB962C8B-B14F-4D97-AF65-F5344CB8AC3E}">
        <p14:creationId xmlns:p14="http://schemas.microsoft.com/office/powerpoint/2010/main" val="18086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3D3E7-C843-907B-F18A-6CA79AF50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07200-34C8-3547-A928-00EDEF62563A}" type="datetimeFigureOut">
              <a:rPr lang="lb-LU" altLang="en-US"/>
              <a:pPr>
                <a:defRPr/>
              </a:pPr>
              <a:t>24.04.23</a:t>
            </a:fld>
            <a:endParaRPr lang="lb-LU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999F0-EA4F-8B7B-5799-AF9BFF32E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6E9E5-03C7-4273-9E8E-3B13198F2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4EC24-5848-4149-A16C-0D906479D2AC}" type="slidenum">
              <a:rPr lang="lb-LU" altLang="en-US"/>
              <a:pPr/>
              <a:t>‹N°›</a:t>
            </a:fld>
            <a:endParaRPr lang="lb-LU" altLang="en-US"/>
          </a:p>
        </p:txBody>
      </p:sp>
    </p:spTree>
    <p:extLst>
      <p:ext uri="{BB962C8B-B14F-4D97-AF65-F5344CB8AC3E}">
        <p14:creationId xmlns:p14="http://schemas.microsoft.com/office/powerpoint/2010/main" val="125757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B5E293-93C2-A1DE-BBCB-267F0770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E5BC1-8467-D14A-AA9E-221BD6A13B06}" type="datetimeFigureOut">
              <a:rPr lang="lb-LU" altLang="en-US"/>
              <a:pPr>
                <a:defRPr/>
              </a:pPr>
              <a:t>24.04.23</a:t>
            </a:fld>
            <a:endParaRPr lang="lb-LU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CE25737-78FA-AF1E-10FF-6D26F188C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404D6B-0C86-B58F-371F-C08242379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F390B-5081-BF40-A125-DE3D0D462A3D}" type="slidenum">
              <a:rPr lang="lb-LU" altLang="en-US"/>
              <a:pPr/>
              <a:t>‹N°›</a:t>
            </a:fld>
            <a:endParaRPr lang="lb-LU" altLang="en-US"/>
          </a:p>
        </p:txBody>
      </p:sp>
    </p:spTree>
    <p:extLst>
      <p:ext uri="{BB962C8B-B14F-4D97-AF65-F5344CB8AC3E}">
        <p14:creationId xmlns:p14="http://schemas.microsoft.com/office/powerpoint/2010/main" val="89399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20CA763-7457-B16E-3642-C2135E68D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BB313-3D65-6048-94C8-C4707E1EFD8B}" type="datetimeFigureOut">
              <a:rPr lang="lb-LU" altLang="en-US"/>
              <a:pPr>
                <a:defRPr/>
              </a:pPr>
              <a:t>24.04.23</a:t>
            </a:fld>
            <a:endParaRPr lang="lb-LU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9008661-F376-C999-9990-C95DA0505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99C8989-A77D-5596-76D3-B4646038A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E9C51-3CB6-F141-A86C-D347529ACD5A}" type="slidenum">
              <a:rPr lang="lb-LU" altLang="en-US"/>
              <a:pPr/>
              <a:t>‹N°›</a:t>
            </a:fld>
            <a:endParaRPr lang="lb-LU" altLang="en-US"/>
          </a:p>
        </p:txBody>
      </p:sp>
    </p:spTree>
    <p:extLst>
      <p:ext uri="{BB962C8B-B14F-4D97-AF65-F5344CB8AC3E}">
        <p14:creationId xmlns:p14="http://schemas.microsoft.com/office/powerpoint/2010/main" val="254765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0F04D96-811A-E66B-61A0-AE7C049A6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729E7-9856-9B4C-95EC-E9557EEE1387}" type="datetimeFigureOut">
              <a:rPr lang="lb-LU" altLang="en-US"/>
              <a:pPr>
                <a:defRPr/>
              </a:pPr>
              <a:t>24.04.23</a:t>
            </a:fld>
            <a:endParaRPr lang="lb-LU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516BED8-3A3E-1BD5-E1C4-8740FC8A5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6FA4359-D0CC-19F5-73C8-4630F420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08EE5-E63E-F441-85DA-D251AE3C943E}" type="slidenum">
              <a:rPr lang="lb-LU" altLang="en-US"/>
              <a:pPr/>
              <a:t>‹N°›</a:t>
            </a:fld>
            <a:endParaRPr lang="lb-LU" altLang="en-US"/>
          </a:p>
        </p:txBody>
      </p:sp>
    </p:spTree>
    <p:extLst>
      <p:ext uri="{BB962C8B-B14F-4D97-AF65-F5344CB8AC3E}">
        <p14:creationId xmlns:p14="http://schemas.microsoft.com/office/powerpoint/2010/main" val="149237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C178D1E-152B-C4AD-8567-85C89B828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032CB-9A87-5444-AA02-567BAAA0EDFC}" type="datetimeFigureOut">
              <a:rPr lang="lb-LU" altLang="en-US"/>
              <a:pPr>
                <a:defRPr/>
              </a:pPr>
              <a:t>24.04.23</a:t>
            </a:fld>
            <a:endParaRPr lang="lb-LU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09ACDA5-13D5-AB22-67C1-F3584102E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CF54BBA-FBC9-1BB1-5B68-CE3B29174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FE94B-041B-7E49-B0AC-E57ECAAB8A1C}" type="slidenum">
              <a:rPr lang="lb-LU" altLang="en-US"/>
              <a:pPr/>
              <a:t>‹N°›</a:t>
            </a:fld>
            <a:endParaRPr lang="lb-LU" altLang="en-US"/>
          </a:p>
        </p:txBody>
      </p:sp>
    </p:spTree>
    <p:extLst>
      <p:ext uri="{BB962C8B-B14F-4D97-AF65-F5344CB8AC3E}">
        <p14:creationId xmlns:p14="http://schemas.microsoft.com/office/powerpoint/2010/main" val="205421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A588F2-966E-0E1C-8FA4-14E7E515E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3183F-C3C7-124E-A4D0-970378674BF3}" type="datetimeFigureOut">
              <a:rPr lang="lb-LU" altLang="en-US"/>
              <a:pPr>
                <a:defRPr/>
              </a:pPr>
              <a:t>24.04.23</a:t>
            </a:fld>
            <a:endParaRPr lang="lb-LU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C60B0C4-7EEB-103D-97DE-D64ADD6EE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D1E58FE-955B-AF41-9A6D-B24E3787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E2ACF-1ECE-DC47-80E6-F6B814B85BCD}" type="slidenum">
              <a:rPr lang="lb-LU" altLang="en-US"/>
              <a:pPr/>
              <a:t>‹N°›</a:t>
            </a:fld>
            <a:endParaRPr lang="lb-LU" altLang="en-US"/>
          </a:p>
        </p:txBody>
      </p:sp>
    </p:spTree>
    <p:extLst>
      <p:ext uri="{BB962C8B-B14F-4D97-AF65-F5344CB8AC3E}">
        <p14:creationId xmlns:p14="http://schemas.microsoft.com/office/powerpoint/2010/main" val="374697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b-L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E85C9B-5DC1-F73B-BA0F-273FCAAD9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48240-262B-A745-95B4-F0499F37C604}" type="datetimeFigureOut">
              <a:rPr lang="lb-LU" altLang="en-US"/>
              <a:pPr>
                <a:defRPr/>
              </a:pPr>
              <a:t>24.04.23</a:t>
            </a:fld>
            <a:endParaRPr lang="lb-LU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AF8804-780A-92E2-EB12-965C351EA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34AAD8F-83EC-CF73-FAE9-CB63E152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891C1-FEFD-4542-A289-A3D4B0992317}" type="slidenum">
              <a:rPr lang="lb-LU" altLang="en-US"/>
              <a:pPr/>
              <a:t>‹N°›</a:t>
            </a:fld>
            <a:endParaRPr lang="lb-LU" altLang="en-US"/>
          </a:p>
        </p:txBody>
      </p:sp>
    </p:spTree>
    <p:extLst>
      <p:ext uri="{BB962C8B-B14F-4D97-AF65-F5344CB8AC3E}">
        <p14:creationId xmlns:p14="http://schemas.microsoft.com/office/powerpoint/2010/main" val="170361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6933BC6-5392-B237-2A45-02AB4EC72D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lb-L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88AE67F-0B5F-E445-95A0-20D33ED50E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lb-L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EFB4E-D152-A0B8-018C-9C57071A4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8585097-17A1-4E45-AEF4-046C0C6BD672}" type="datetimeFigureOut">
              <a:rPr lang="lb-LU" altLang="en-US"/>
              <a:pPr>
                <a:defRPr/>
              </a:pPr>
              <a:t>24.04.23</a:t>
            </a:fld>
            <a:endParaRPr lang="lb-LU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B3D29-1533-75ED-2444-607FEBC74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992D6-E889-3B46-5F2C-DA1846CA9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EEAF4F4-B698-FF41-831A-83C067023AC2}" type="slidenum">
              <a:rPr lang="lb-LU" altLang="en-US"/>
              <a:pPr/>
              <a:t>‹N°›</a:t>
            </a:fld>
            <a:endParaRPr lang="lb-L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b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lsa - Employement Law Specialists Association Luxembourg">
            <a:extLst>
              <a:ext uri="{FF2B5EF4-FFF2-40B4-BE49-F238E27FC236}">
                <a16:creationId xmlns:a16="http://schemas.microsoft.com/office/drawing/2014/main" id="{B2C35E91-EFDF-F4D4-28D5-E44E00351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538" y="5516563"/>
            <a:ext cx="22002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48E865-0A94-5B02-835E-9842C0A6124D}"/>
              </a:ext>
            </a:extLst>
          </p:cNvPr>
          <p:cNvSpPr/>
          <p:nvPr/>
        </p:nvSpPr>
        <p:spPr>
          <a:xfrm>
            <a:off x="611188" y="2636838"/>
            <a:ext cx="7037387" cy="237648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69A936-C72F-30A5-E89E-3DBDC67034FE}"/>
              </a:ext>
            </a:extLst>
          </p:cNvPr>
          <p:cNvSpPr/>
          <p:nvPr/>
        </p:nvSpPr>
        <p:spPr>
          <a:xfrm>
            <a:off x="611188" y="4365625"/>
            <a:ext cx="7037387" cy="863600"/>
          </a:xfrm>
          <a:prstGeom prst="rect">
            <a:avLst/>
          </a:prstGeom>
          <a:solidFill>
            <a:srgbClr val="996633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9A8E15-77F7-B9FC-DD03-B8263C1EA098}"/>
              </a:ext>
            </a:extLst>
          </p:cNvPr>
          <p:cNvSpPr/>
          <p:nvPr/>
        </p:nvSpPr>
        <p:spPr>
          <a:xfrm>
            <a:off x="7740650" y="2781300"/>
            <a:ext cx="792163" cy="2376488"/>
          </a:xfrm>
          <a:prstGeom prst="rect">
            <a:avLst/>
          </a:prstGeom>
          <a:solidFill>
            <a:srgbClr val="ACCE3E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054" name="Title 1">
            <a:extLst>
              <a:ext uri="{FF2B5EF4-FFF2-40B4-BE49-F238E27FC236}">
                <a16:creationId xmlns:a16="http://schemas.microsoft.com/office/drawing/2014/main" id="{2AB4F760-00FE-7CCF-4999-8D11F213BD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188" y="2636838"/>
            <a:ext cx="7037387" cy="1728787"/>
          </a:xfrm>
        </p:spPr>
        <p:txBody>
          <a:bodyPr/>
          <a:lstStyle/>
          <a:p>
            <a:pPr eaLnBrk="1" hangingPunct="1"/>
            <a:r>
              <a:rPr lang="lb-LU" altLang="en-US" sz="4000" b="1">
                <a:solidFill>
                  <a:srgbClr val="996633"/>
                </a:solidFill>
              </a:rPr>
              <a:t>Whistleblowing au Luxembourg</a:t>
            </a:r>
          </a:p>
        </p:txBody>
      </p:sp>
      <p:sp>
        <p:nvSpPr>
          <p:cNvPr id="2055" name="Subtitle 2">
            <a:extLst>
              <a:ext uri="{FF2B5EF4-FFF2-40B4-BE49-F238E27FC236}">
                <a16:creationId xmlns:a16="http://schemas.microsoft.com/office/drawing/2014/main" id="{0F586D16-B9FE-838F-543E-21DA89A843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38" y="4365625"/>
            <a:ext cx="7005637" cy="792163"/>
          </a:xfrm>
        </p:spPr>
        <p:txBody>
          <a:bodyPr/>
          <a:lstStyle/>
          <a:p>
            <a:pPr eaLnBrk="1" hangingPunct="1"/>
            <a:r>
              <a:rPr lang="lb-LU" altLang="en-US">
                <a:solidFill>
                  <a:schemeClr val="bg1"/>
                </a:solidFill>
              </a:rPr>
              <a:t>Quel impact sur la relation de travail?</a:t>
            </a:r>
          </a:p>
        </p:txBody>
      </p:sp>
      <p:sp>
        <p:nvSpPr>
          <p:cNvPr id="2056" name="Footer Placeholder 1">
            <a:extLst>
              <a:ext uri="{FF2B5EF4-FFF2-40B4-BE49-F238E27FC236}">
                <a16:creationId xmlns:a16="http://schemas.microsoft.com/office/drawing/2014/main" id="{30A857DB-799A-D417-1A0C-C8C471D9A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45C1953E-D6FF-086C-7AAE-3A5647E87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439738"/>
            <a:ext cx="8229600" cy="1143000"/>
          </a:xfrm>
        </p:spPr>
        <p:txBody>
          <a:bodyPr/>
          <a:lstStyle/>
          <a:p>
            <a:r>
              <a:rPr lang="fr-FR" altLang="en-US" sz="2800" b="1">
                <a:solidFill>
                  <a:srgbClr val="996633"/>
                </a:solidFill>
              </a:rPr>
              <a:t>2. Cadre juridique</a:t>
            </a:r>
            <a:br>
              <a:rPr lang="fr-FR" altLang="en-US" sz="2800" b="1"/>
            </a:br>
            <a:r>
              <a:rPr lang="fr-FR" altLang="en-US" sz="2800" b="1"/>
              <a:t>Est-il obligatoire pour le salarié d’utiliser la Hotline?  </a:t>
            </a:r>
            <a:endParaRPr lang="en-GB" altLang="en-US" sz="280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A562F00A-DF6C-4E57-A441-34027763D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582738"/>
            <a:ext cx="8229600" cy="4525962"/>
          </a:xfrm>
        </p:spPr>
        <p:txBody>
          <a:bodyPr/>
          <a:lstStyle/>
          <a:p>
            <a:endParaRPr lang="fr-CH" altLang="en-US" sz="2400"/>
          </a:p>
          <a:p>
            <a:endParaRPr lang="fr-CH" altLang="en-US" sz="2400"/>
          </a:p>
          <a:p>
            <a:r>
              <a:rPr lang="fr-CH" altLang="en-US" sz="2400"/>
              <a:t>En principe: non (usage facultatif) </a:t>
            </a:r>
          </a:p>
          <a:p>
            <a:r>
              <a:rPr lang="fr-CH" altLang="en-US" sz="2400"/>
              <a:t>Liberté de se taire - non-self incrimination vs obligation de loyauté -  exécution de bonne foi des conventions</a:t>
            </a:r>
            <a:endParaRPr lang="en-GB" altLang="en-US" sz="2400"/>
          </a:p>
          <a:p>
            <a:endParaRPr lang="fr-CH" altLang="en-US" sz="2400"/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6E0A6A6B-F698-311E-F184-6C31CAB92E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106863"/>
            <a:ext cx="2070100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Footer Placeholder 1">
            <a:extLst>
              <a:ext uri="{FF2B5EF4-FFF2-40B4-BE49-F238E27FC236}">
                <a16:creationId xmlns:a16="http://schemas.microsoft.com/office/drawing/2014/main" id="{3B5ECC9E-0312-12D3-22C1-9B27AD864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2E3A7D03-8681-E146-5999-70FC52713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 b="1">
                <a:solidFill>
                  <a:srgbClr val="996633"/>
                </a:solidFill>
              </a:rPr>
              <a:t>2. Cadre juridique </a:t>
            </a:r>
            <a:br>
              <a:rPr lang="fr-FR" altLang="en-US" sz="2800" b="1"/>
            </a:br>
            <a:r>
              <a:rPr lang="fr-FR" altLang="en-US" sz="2800" b="1"/>
              <a:t>Protection des lanceurs d’alertes: </a:t>
            </a:r>
            <a:br>
              <a:rPr lang="fr-FR" altLang="en-US" sz="2800" b="1"/>
            </a:br>
            <a:r>
              <a:rPr lang="fr-FR" altLang="en-US" sz="2800" b="1"/>
              <a:t>Quel cadre légal national?</a:t>
            </a:r>
            <a:endParaRPr lang="en-GB" altLang="en-US" sz="280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A66BF5E0-A75F-0BEE-41AB-2043BBF90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altLang="en-US" sz="2400"/>
              <a:t>Droit interne</a:t>
            </a:r>
          </a:p>
          <a:p>
            <a:pPr lvl="1" eaLnBrk="1" hangingPunct="1"/>
            <a:r>
              <a:rPr lang="fr-FR" altLang="en-US" sz="2000"/>
              <a:t>Code du travail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fr-FR" altLang="en-US" sz="2000"/>
              <a:t>	Corruption/prise illégale d’intérêts/trafic d’influence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fr-FR" altLang="en-US" sz="2000"/>
              <a:t>	Harcèlement/discrimination/égalité</a:t>
            </a:r>
          </a:p>
          <a:p>
            <a:pPr lvl="1" eaLnBrk="1" hangingPunct="1"/>
            <a:r>
              <a:rPr lang="fr-FR" altLang="en-US" sz="2000"/>
              <a:t>Statut général des fonctionnaires de l’Etat et des fonctionnaires communaux</a:t>
            </a:r>
          </a:p>
          <a:p>
            <a:pPr lvl="1" eaLnBrk="1" hangingPunct="1"/>
            <a:r>
              <a:rPr lang="fr-FR" altLang="en-US" sz="2000"/>
              <a:t>Loi du 5 avril 1993 sur le secteur financier </a:t>
            </a:r>
            <a:r>
              <a:rPr lang="fr-FR" altLang="en-US" sz="2400"/>
              <a:t> </a:t>
            </a:r>
            <a:r>
              <a:rPr lang="fr-CH" altLang="en-US" sz="2400"/>
              <a:t> </a:t>
            </a:r>
          </a:p>
          <a:p>
            <a:pPr lvl="1" eaLnBrk="1" hangingPunct="1"/>
            <a:r>
              <a:rPr lang="fr-CH" altLang="en-US" sz="2000"/>
              <a:t>Uniquement si de bonne foi</a:t>
            </a:r>
            <a:endParaRPr lang="fr-CH" altLang="en-US" sz="2400"/>
          </a:p>
          <a:p>
            <a:endParaRPr lang="en-GB" altLang="en-US" sz="2400"/>
          </a:p>
        </p:txBody>
      </p:sp>
      <p:pic>
        <p:nvPicPr>
          <p:cNvPr id="12292" name="Picture 1">
            <a:extLst>
              <a:ext uri="{FF2B5EF4-FFF2-40B4-BE49-F238E27FC236}">
                <a16:creationId xmlns:a16="http://schemas.microsoft.com/office/drawing/2014/main" id="{0321372B-5831-2583-EA8E-42CEA41357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149725"/>
            <a:ext cx="1744662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3" descr="File:Balanced scale of Justice.svg">
            <a:extLst>
              <a:ext uri="{FF2B5EF4-FFF2-40B4-BE49-F238E27FC236}">
                <a16:creationId xmlns:a16="http://schemas.microsoft.com/office/drawing/2014/main" id="{BBD94FBB-53E1-888D-8FCD-A4C3BE8A9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133975"/>
            <a:ext cx="1068388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Footer Placeholder 1">
            <a:extLst>
              <a:ext uri="{FF2B5EF4-FFF2-40B4-BE49-F238E27FC236}">
                <a16:creationId xmlns:a16="http://schemas.microsoft.com/office/drawing/2014/main" id="{FE9B75F5-31C6-54FF-D53F-7FC55D9E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8E5599F-20C3-26B2-7DD2-1B83929E2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r-FR" altLang="en-US" sz="2800" b="1"/>
            </a:br>
            <a:r>
              <a:rPr lang="fr-FR" altLang="en-US" sz="2800" b="1">
                <a:solidFill>
                  <a:srgbClr val="996633"/>
                </a:solidFill>
              </a:rPr>
              <a:t>2. Cadre juridique </a:t>
            </a:r>
            <a:br>
              <a:rPr lang="fr-FR" altLang="en-US" sz="2800" b="1"/>
            </a:br>
            <a:r>
              <a:rPr lang="fr-FR" altLang="en-US" sz="2800" b="1"/>
              <a:t>Protection des lanceurs d’alertes: </a:t>
            </a:r>
            <a:br>
              <a:rPr lang="fr-FR" altLang="en-US" sz="2800" b="1"/>
            </a:br>
            <a:r>
              <a:rPr lang="fr-FR" altLang="en-US" sz="2800" b="1"/>
              <a:t>Quel cadre légal international?</a:t>
            </a:r>
            <a:endParaRPr lang="en-GB" altLang="en-US" sz="2800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F82B9401-E1CF-C987-EE35-B6E6BDD16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557338"/>
            <a:ext cx="8229600" cy="4525962"/>
          </a:xfrm>
        </p:spPr>
        <p:txBody>
          <a:bodyPr/>
          <a:lstStyle/>
          <a:p>
            <a:endParaRPr lang="fr-CH" altLang="en-US" sz="2400"/>
          </a:p>
          <a:p>
            <a:endParaRPr lang="fr-CH" altLang="en-US" sz="2400"/>
          </a:p>
          <a:p>
            <a:r>
              <a:rPr lang="fr-CH" altLang="en-US" sz="2400"/>
              <a:t>Au niveau européen et international </a:t>
            </a:r>
          </a:p>
          <a:p>
            <a:pPr lvl="1" eaLnBrk="1" hangingPunct="1"/>
            <a:r>
              <a:rPr lang="fr-FR" altLang="en-US" sz="2400"/>
              <a:t>OIT</a:t>
            </a:r>
          </a:p>
          <a:p>
            <a:pPr lvl="1" eaLnBrk="1" hangingPunct="1"/>
            <a:r>
              <a:rPr lang="fr-CH" altLang="en-US" sz="2400"/>
              <a:t>Cour Européenne des droits de l’Homme (article 10 de la Convention)</a:t>
            </a:r>
            <a:endParaRPr lang="fr-FR" altLang="en-US" sz="2000"/>
          </a:p>
          <a:p>
            <a:pPr lvl="1" eaLnBrk="1" hangingPunct="1"/>
            <a:endParaRPr lang="fr-FR" altLang="en-US" sz="2000"/>
          </a:p>
          <a:p>
            <a:endParaRPr lang="fr-CH" altLang="en-US" sz="2400"/>
          </a:p>
          <a:p>
            <a:endParaRPr lang="en-GB" altLang="en-US" sz="2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A285A0-A804-9DDC-8E26-5FE4A7F708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2492896"/>
            <a:ext cx="2037110" cy="50351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317" name="Picture 2">
            <a:extLst>
              <a:ext uri="{FF2B5EF4-FFF2-40B4-BE49-F238E27FC236}">
                <a16:creationId xmlns:a16="http://schemas.microsoft.com/office/drawing/2014/main" id="{974F2428-3A85-24EB-DC51-6BE5B5F1A7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5300663"/>
            <a:ext cx="4392613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Footer Placeholder 2">
            <a:extLst>
              <a:ext uri="{FF2B5EF4-FFF2-40B4-BE49-F238E27FC236}">
                <a16:creationId xmlns:a16="http://schemas.microsoft.com/office/drawing/2014/main" id="{EB161E31-8442-BFFB-7161-3E23DF730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22BE470-4750-65B8-7FCA-16A25EBF4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r-CH" altLang="en-US" sz="2800" b="1"/>
            </a:br>
            <a:r>
              <a:rPr lang="fr-FR" altLang="en-US" sz="2800" b="1">
                <a:solidFill>
                  <a:srgbClr val="996633"/>
                </a:solidFill>
              </a:rPr>
              <a:t>2. Cadre juridique </a:t>
            </a:r>
            <a:br>
              <a:rPr lang="fr-FR" altLang="en-US" sz="2800" b="1">
                <a:solidFill>
                  <a:srgbClr val="996633"/>
                </a:solidFill>
              </a:rPr>
            </a:br>
            <a:r>
              <a:rPr lang="fr-CH" altLang="en-US" sz="2400" b="1"/>
              <a:t>Quelles lois respecter lors de la mise en place de Hotline?</a:t>
            </a:r>
            <a:endParaRPr lang="en-GB" altLang="en-US" sz="2400" b="1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171391D8-BADA-D35C-2F48-9547CC0E0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628775"/>
            <a:ext cx="8229600" cy="4525963"/>
          </a:xfrm>
        </p:spPr>
        <p:txBody>
          <a:bodyPr/>
          <a:lstStyle/>
          <a:p>
            <a:endParaRPr lang="fr-CH" altLang="en-US" sz="2800"/>
          </a:p>
          <a:p>
            <a:r>
              <a:rPr lang="fr-CH" altLang="en-US" sz="2800"/>
              <a:t>Protection des données </a:t>
            </a:r>
          </a:p>
          <a:p>
            <a:r>
              <a:rPr lang="fr-CH" altLang="en-US" sz="2800"/>
              <a:t>Guidance CNPD</a:t>
            </a:r>
            <a:endParaRPr lang="en-GB" altLang="en-US" sz="2800"/>
          </a:p>
        </p:txBody>
      </p:sp>
      <p:pic>
        <p:nvPicPr>
          <p:cNvPr id="14340" name="Picture 3" descr="File:Balanced scale of Justice.svg">
            <a:extLst>
              <a:ext uri="{FF2B5EF4-FFF2-40B4-BE49-F238E27FC236}">
                <a16:creationId xmlns:a16="http://schemas.microsoft.com/office/drawing/2014/main" id="{CA23CAFF-7E57-B602-CCE4-F66BBE0E1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4365625"/>
            <a:ext cx="143033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Footer Placeholder 1">
            <a:extLst>
              <a:ext uri="{FF2B5EF4-FFF2-40B4-BE49-F238E27FC236}">
                <a16:creationId xmlns:a16="http://schemas.microsoft.com/office/drawing/2014/main" id="{648E49EB-EF69-5619-0888-DC97F1FF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FCD4A2EA-F4D7-F55B-2139-8D29A66A6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b-LU" altLang="en-US" sz="2800" b="1">
                <a:solidFill>
                  <a:srgbClr val="996633"/>
                </a:solidFill>
              </a:rPr>
              <a:t>Agenda</a:t>
            </a:r>
            <a:br>
              <a:rPr lang="lb-LU" altLang="en-US" sz="2800" b="1">
                <a:solidFill>
                  <a:srgbClr val="996633"/>
                </a:solidFill>
              </a:rPr>
            </a:br>
            <a:endParaRPr lang="lb-LU" altLang="en-US" sz="2800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0C4396BE-49F1-02F0-9071-F91AD8BE0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lb-LU" altLang="en-US" sz="2400"/>
              <a:t>I. Mise en place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Introduction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Cadre juridique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 b="1">
                <a:solidFill>
                  <a:srgbClr val="996633"/>
                </a:solidFill>
              </a:rPr>
              <a:t>Mise en place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lb-LU" altLang="en-US" sz="240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lb-LU" altLang="en-US" sz="2400"/>
              <a:t>II. Fonctionnement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Lanceur d’alerte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Enquête 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Suites de l’enquête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lb-LU" altLang="en-US" sz="2400"/>
          </a:p>
        </p:txBody>
      </p:sp>
      <p:pic>
        <p:nvPicPr>
          <p:cNvPr id="4" name="Picture 2" descr="évaluer ses backlinks">
            <a:extLst>
              <a:ext uri="{FF2B5EF4-FFF2-40B4-BE49-F238E27FC236}">
                <a16:creationId xmlns:a16="http://schemas.microsoft.com/office/drawing/2014/main" id="{B00E0A24-0A4D-608A-ECEC-441750D99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016" y="4077072"/>
            <a:ext cx="3300894" cy="1669554"/>
          </a:xfrm>
          <a:prstGeom prst="rect">
            <a:avLst/>
          </a:prstGeom>
        </p:spPr>
      </p:pic>
      <p:sp>
        <p:nvSpPr>
          <p:cNvPr id="15365" name="Footer Placeholder 1">
            <a:extLst>
              <a:ext uri="{FF2B5EF4-FFF2-40B4-BE49-F238E27FC236}">
                <a16:creationId xmlns:a16="http://schemas.microsoft.com/office/drawing/2014/main" id="{85F753FD-94E8-A8BB-8D64-3EC1AD8F0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132BCCB3-A17A-5640-7D41-FBE7A160B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 sz="2800" b="1">
                <a:solidFill>
                  <a:srgbClr val="996633"/>
                </a:solidFill>
              </a:rPr>
              <a:t>3. Mise en place</a:t>
            </a:r>
            <a:br>
              <a:rPr lang="fr-FR" altLang="en-US" sz="2800" b="1">
                <a:solidFill>
                  <a:srgbClr val="996633"/>
                </a:solidFill>
              </a:rPr>
            </a:br>
            <a:r>
              <a:rPr lang="fr-FR" altLang="en-US" sz="2800" b="1"/>
              <a:t>Démarches externes </a:t>
            </a:r>
            <a:endParaRPr lang="fr-CH" altLang="en-US" sz="2800" b="1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A278437E-CA3B-F085-EA28-45D72FDE4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13" y="1579563"/>
            <a:ext cx="8229600" cy="4525962"/>
          </a:xfrm>
        </p:spPr>
        <p:txBody>
          <a:bodyPr/>
          <a:lstStyle/>
          <a:p>
            <a:pPr eaLnBrk="1" hangingPunct="1"/>
            <a:r>
              <a:rPr lang="fr-FR" altLang="en-US"/>
              <a:t>CNPD : Notification  </a:t>
            </a:r>
            <a:endParaRPr lang="en-GB" altLang="en-US"/>
          </a:p>
          <a:p>
            <a:pPr eaLnBrk="1" hangingPunct="1"/>
            <a:r>
              <a:rPr lang="fr-FR" altLang="en-US"/>
              <a:t>CSSF pour le secteur bancaire?</a:t>
            </a:r>
            <a:endParaRPr lang="en-GB" altLang="en-US"/>
          </a:p>
          <a:p>
            <a:pPr eaLnBrk="1" hangingPunct="1"/>
            <a:r>
              <a:rPr lang="fr-FR" altLang="en-US"/>
              <a:t>ITM ?</a:t>
            </a:r>
            <a:endParaRPr lang="en-GB" altLang="en-US"/>
          </a:p>
        </p:txBody>
      </p:sp>
      <p:pic>
        <p:nvPicPr>
          <p:cNvPr id="16388" name="Picture 1">
            <a:extLst>
              <a:ext uri="{FF2B5EF4-FFF2-40B4-BE49-F238E27FC236}">
                <a16:creationId xmlns:a16="http://schemas.microsoft.com/office/drawing/2014/main" id="{62F152EC-214A-E4E5-F210-5AD4294478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4719638"/>
            <a:ext cx="1552575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2">
            <a:extLst>
              <a:ext uri="{FF2B5EF4-FFF2-40B4-BE49-F238E27FC236}">
                <a16:creationId xmlns:a16="http://schemas.microsoft.com/office/drawing/2014/main" id="{786C7DD2-2629-FDDD-0F18-A7AD472552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5327650"/>
            <a:ext cx="2376488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4">
            <a:extLst>
              <a:ext uri="{FF2B5EF4-FFF2-40B4-BE49-F238E27FC236}">
                <a16:creationId xmlns:a16="http://schemas.microsoft.com/office/drawing/2014/main" id="{9354ADB0-2891-14EF-D224-7141C55C69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4613"/>
            <a:ext cx="17716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Footer Placeholder 1">
            <a:extLst>
              <a:ext uri="{FF2B5EF4-FFF2-40B4-BE49-F238E27FC236}">
                <a16:creationId xmlns:a16="http://schemas.microsoft.com/office/drawing/2014/main" id="{2CA8922C-35BC-680D-5CDF-E431BA538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AA1357A7-5370-4A63-4AA9-8AC07B40B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 sz="2800" b="1">
                <a:solidFill>
                  <a:srgbClr val="996633"/>
                </a:solidFill>
              </a:rPr>
              <a:t>3. Mise en place </a:t>
            </a:r>
            <a:br>
              <a:rPr lang="fr-FR" altLang="en-US" sz="2800" b="1">
                <a:solidFill>
                  <a:srgbClr val="996633"/>
                </a:solidFill>
              </a:rPr>
            </a:br>
            <a:r>
              <a:rPr lang="fr-BE" altLang="en-US" sz="2800" b="1"/>
              <a:t>Démarches internes (1/2)</a:t>
            </a:r>
            <a:endParaRPr lang="fr-CH" altLang="en-US" sz="2800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1F9E0690-679E-FE9A-A6BF-5311740E8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altLang="en-US" sz="1800" b="1"/>
              <a:t>Hotline: gestion interne ou recours à un prestataire de services?</a:t>
            </a:r>
          </a:p>
          <a:p>
            <a:pPr lvl="1" eaLnBrk="1" hangingPunct="1"/>
            <a:r>
              <a:rPr lang="fr-FR" altLang="en-US" sz="1600"/>
              <a:t>Responsable du traitement vs sous-traitant</a:t>
            </a:r>
          </a:p>
          <a:p>
            <a:pPr lvl="1" eaLnBrk="1" hangingPunct="1"/>
            <a:r>
              <a:rPr lang="fr-FR" altLang="en-US" sz="1600"/>
              <a:t>Attention au secret bancaire! </a:t>
            </a:r>
          </a:p>
          <a:p>
            <a:pPr lvl="1" eaLnBrk="1" hangingPunct="1"/>
            <a:r>
              <a:rPr lang="fr-FR" altLang="en-US" sz="1600"/>
              <a:t>Groupe de sociétés </a:t>
            </a:r>
          </a:p>
          <a:p>
            <a:pPr lvl="1" eaLnBrk="1" hangingPunct="1"/>
            <a:r>
              <a:rPr lang="fr-FR" altLang="en-US" sz="1600"/>
              <a:t>Transfert vers des pays tiers</a:t>
            </a:r>
            <a:endParaRPr lang="en-GB" altLang="en-US" sz="1600"/>
          </a:p>
          <a:p>
            <a:pPr eaLnBrk="1" hangingPunct="1"/>
            <a:r>
              <a:rPr lang="fr-FR" altLang="en-US" sz="1800" b="1"/>
              <a:t>Procédures internes</a:t>
            </a:r>
          </a:p>
          <a:p>
            <a:pPr lvl="1" eaLnBrk="1" hangingPunct="1"/>
            <a:r>
              <a:rPr lang="fr-FR" altLang="en-US" sz="1600"/>
              <a:t>Objectifs poursuivis </a:t>
            </a:r>
          </a:p>
          <a:p>
            <a:pPr lvl="1" eaLnBrk="1" hangingPunct="1"/>
            <a:r>
              <a:rPr lang="fr-FR" altLang="en-US" sz="1600"/>
              <a:t>Domaines concernés</a:t>
            </a:r>
          </a:p>
          <a:p>
            <a:pPr lvl="1" eaLnBrk="1" hangingPunct="1"/>
            <a:r>
              <a:rPr lang="fr-FR" altLang="en-US" sz="1600"/>
              <a:t>Caractère facultatif</a:t>
            </a:r>
          </a:p>
          <a:p>
            <a:pPr lvl="1" eaLnBrk="1" hangingPunct="1"/>
            <a:r>
              <a:rPr lang="fr-FR" altLang="en-US" sz="1600"/>
              <a:t>Destinataires </a:t>
            </a:r>
          </a:p>
          <a:p>
            <a:pPr lvl="1" eaLnBrk="1" hangingPunct="1"/>
            <a:r>
              <a:rPr lang="fr-FR" altLang="en-US" sz="1600"/>
              <a:t>Eventuels transferts</a:t>
            </a:r>
          </a:p>
          <a:p>
            <a:pPr lvl="1" eaLnBrk="1" hangingPunct="1"/>
            <a:r>
              <a:rPr lang="fr-FR" altLang="en-US" sz="1600"/>
              <a:t>Droit d’accès et de rectification</a:t>
            </a:r>
          </a:p>
          <a:p>
            <a:pPr lvl="1" eaLnBrk="1" hangingPunct="1"/>
            <a:r>
              <a:rPr lang="fr-FR" altLang="en-US" sz="1600"/>
              <a:t>Protection </a:t>
            </a:r>
          </a:p>
          <a:p>
            <a:pPr lvl="1" eaLnBrk="1" hangingPunct="1"/>
            <a:r>
              <a:rPr lang="fr-FR" altLang="en-US" sz="1600"/>
              <a:t>Identification: Confidentialité vs anonymat </a:t>
            </a:r>
          </a:p>
          <a:p>
            <a:pPr lvl="1" eaLnBrk="1" hangingPunct="1"/>
            <a:endParaRPr lang="fr-FR" altLang="en-US" sz="1400"/>
          </a:p>
          <a:p>
            <a:pPr algn="just" eaLnBrk="1" hangingPunct="1">
              <a:buFont typeface="Wingdings" pitchFamily="2" charset="2"/>
              <a:buChar char="Ø"/>
            </a:pPr>
            <a:endParaRPr lang="fr-CH" altLang="en-US" sz="1800"/>
          </a:p>
        </p:txBody>
      </p:sp>
      <p:pic>
        <p:nvPicPr>
          <p:cNvPr id="17412" name="Picture 2" descr="Résultat de recherche d'images pour &quot;files locker&quot;">
            <a:extLst>
              <a:ext uri="{FF2B5EF4-FFF2-40B4-BE49-F238E27FC236}">
                <a16:creationId xmlns:a16="http://schemas.microsoft.com/office/drawing/2014/main" id="{F057029F-5F45-8843-E1F3-DE9D24A93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365625"/>
            <a:ext cx="19637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Footer Placeholder 1">
            <a:extLst>
              <a:ext uri="{FF2B5EF4-FFF2-40B4-BE49-F238E27FC236}">
                <a16:creationId xmlns:a16="http://schemas.microsoft.com/office/drawing/2014/main" id="{977B93DE-244D-98E5-AFA6-557584F8B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42C1B8A-5F77-731B-B4C5-43AA11061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 b="1">
                <a:solidFill>
                  <a:srgbClr val="996633"/>
                </a:solidFill>
              </a:rPr>
              <a:t>3. Mise en place </a:t>
            </a:r>
            <a:br>
              <a:rPr lang="fr-FR" altLang="en-US" sz="2800" b="1">
                <a:solidFill>
                  <a:srgbClr val="996633"/>
                </a:solidFill>
              </a:rPr>
            </a:br>
            <a:r>
              <a:rPr lang="fr-BE" altLang="en-US" sz="2800" b="1"/>
              <a:t>Démarches internes (2/2)</a:t>
            </a:r>
            <a:endParaRPr lang="en-GB" altLang="en-US" sz="2800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87C7F630-4124-60B8-D930-8CE8256AA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r-FR" altLang="en-US" sz="2800"/>
          </a:p>
          <a:p>
            <a:pPr eaLnBrk="1" hangingPunct="1"/>
            <a:endParaRPr lang="fr-FR" altLang="en-US" sz="2800"/>
          </a:p>
          <a:p>
            <a:pPr eaLnBrk="1" hangingPunct="1"/>
            <a:r>
              <a:rPr lang="fr-FR" altLang="en-US" sz="2800"/>
              <a:t>Représentants du personnel?</a:t>
            </a:r>
            <a:endParaRPr lang="en-GB" altLang="en-US" sz="2800"/>
          </a:p>
          <a:p>
            <a:pPr eaLnBrk="1" hangingPunct="1"/>
            <a:r>
              <a:rPr lang="fr-FR" altLang="en-US" sz="2800"/>
              <a:t>Salariés?</a:t>
            </a:r>
            <a:endParaRPr lang="en-GB" altLang="en-US" sz="2800"/>
          </a:p>
          <a:p>
            <a:pPr eaLnBrk="1" hangingPunct="1"/>
            <a:r>
              <a:rPr lang="fr-FR" altLang="en-US" sz="2800"/>
              <a:t>Avenant nécessaire ?</a:t>
            </a:r>
            <a:endParaRPr lang="en-GB" altLang="en-US" sz="2800"/>
          </a:p>
          <a:p>
            <a:endParaRPr lang="en-GB" altLang="en-US"/>
          </a:p>
        </p:txBody>
      </p:sp>
      <p:pic>
        <p:nvPicPr>
          <p:cNvPr id="18436" name="Picture 3">
            <a:extLst>
              <a:ext uri="{FF2B5EF4-FFF2-40B4-BE49-F238E27FC236}">
                <a16:creationId xmlns:a16="http://schemas.microsoft.com/office/drawing/2014/main" id="{238CE8BE-548A-5F9F-558A-8047F74ADB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781300"/>
            <a:ext cx="151130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Footer Placeholder 1">
            <a:extLst>
              <a:ext uri="{FF2B5EF4-FFF2-40B4-BE49-F238E27FC236}">
                <a16:creationId xmlns:a16="http://schemas.microsoft.com/office/drawing/2014/main" id="{F7B2BB5B-CD99-2CC9-2371-F38A372D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0EBD5"/>
            </a:gs>
            <a:gs pos="100000">
              <a:srgbClr val="D1C39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A89B8F02-F342-D75D-E772-A03F6EF50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b-LU" altLang="en-US" sz="2800" b="1">
                <a:solidFill>
                  <a:srgbClr val="996633"/>
                </a:solidFill>
              </a:rPr>
              <a:t>Agenda</a:t>
            </a:r>
            <a:br>
              <a:rPr lang="lb-LU" altLang="en-US" sz="2800" b="1">
                <a:solidFill>
                  <a:srgbClr val="996633"/>
                </a:solidFill>
              </a:rPr>
            </a:br>
            <a:endParaRPr lang="lb-LU" altLang="en-US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E432D-4041-576F-A619-5A26A0540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lb-LU" altLang="en-US" sz="2400"/>
              <a:t>I. Mise en place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Introduction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Cadre juridique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Mise en place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lb-LU" altLang="en-US" sz="240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lb-LU" altLang="en-US" sz="2400" b="1">
                <a:solidFill>
                  <a:srgbClr val="996633"/>
                </a:solidFill>
              </a:rPr>
              <a:t>II. Fonctionnement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Lanceur d’alerte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Enquête 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Suites de l’enquête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lb-LU" altLang="en-US" sz="2400"/>
          </a:p>
        </p:txBody>
      </p:sp>
      <p:pic>
        <p:nvPicPr>
          <p:cNvPr id="4" name="Picture 2" descr="évaluer ses backlinks">
            <a:extLst>
              <a:ext uri="{FF2B5EF4-FFF2-40B4-BE49-F238E27FC236}">
                <a16:creationId xmlns:a16="http://schemas.microsoft.com/office/drawing/2014/main" id="{73917169-26F4-67B0-D4D9-6C49C756B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016" y="4077072"/>
            <a:ext cx="3300894" cy="1669554"/>
          </a:xfrm>
          <a:prstGeom prst="rect">
            <a:avLst/>
          </a:prstGeom>
        </p:spPr>
      </p:pic>
      <p:sp>
        <p:nvSpPr>
          <p:cNvPr id="19461" name="Footer Placeholder 1">
            <a:extLst>
              <a:ext uri="{FF2B5EF4-FFF2-40B4-BE49-F238E27FC236}">
                <a16:creationId xmlns:a16="http://schemas.microsoft.com/office/drawing/2014/main" id="{462F4FCD-5D8D-5479-DEB6-BCBE51A2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A8A1C477-0E88-BE94-E81A-C8DD345D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altLang="en-US" sz="2800" b="1">
                <a:solidFill>
                  <a:srgbClr val="996633"/>
                </a:solidFill>
              </a:rPr>
              <a:t>1. Lanceur d’alerte</a:t>
            </a:r>
            <a:br>
              <a:rPr lang="lb-LU" altLang="en-US" sz="2800" b="1">
                <a:solidFill>
                  <a:srgbClr val="996633"/>
                </a:solidFill>
              </a:rPr>
            </a:br>
            <a:r>
              <a:rPr lang="lb-LU" altLang="en-US" sz="2800" b="1"/>
              <a:t>Qui peut effectuer un signalement?</a:t>
            </a:r>
            <a:endParaRPr lang="en-GB" altLang="en-US" sz="2800" b="1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35D1F820-D867-E034-BF88-116DB3A85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325" y="1700213"/>
            <a:ext cx="8229600" cy="4525962"/>
          </a:xfrm>
        </p:spPr>
        <p:txBody>
          <a:bodyPr/>
          <a:lstStyle/>
          <a:p>
            <a:endParaRPr lang="lb-LU" altLang="en-US" sz="2400"/>
          </a:p>
          <a:p>
            <a:endParaRPr lang="lb-LU" altLang="en-US" sz="2400"/>
          </a:p>
          <a:p>
            <a:r>
              <a:rPr lang="lb-LU" altLang="en-US" sz="2400"/>
              <a:t>Tout salarié?</a:t>
            </a:r>
          </a:p>
          <a:p>
            <a:r>
              <a:rPr lang="lb-LU" altLang="en-US" sz="2400"/>
              <a:t>Tout intervenant dans l’entreprise?</a:t>
            </a:r>
          </a:p>
          <a:p>
            <a:r>
              <a:rPr lang="lb-LU" altLang="en-US" sz="2400"/>
              <a:t>Tout candidat à l’embauche?</a:t>
            </a:r>
          </a:p>
          <a:p>
            <a:r>
              <a:rPr lang="lb-LU" altLang="en-US" sz="2400"/>
              <a:t>Tout ancien salarié?</a:t>
            </a:r>
          </a:p>
          <a:p>
            <a:endParaRPr lang="lb-LU" altLang="en-US" sz="2400"/>
          </a:p>
          <a:p>
            <a:endParaRPr lang="lb-LU" altLang="en-US" sz="2400"/>
          </a:p>
          <a:p>
            <a:pPr algn="ctr">
              <a:buFont typeface="Arial" panose="020B0604020202020204" pitchFamily="34" charset="0"/>
              <a:buNone/>
            </a:pPr>
            <a:r>
              <a:rPr lang="lb-LU" altLang="en-US" sz="2400" b="1" i="1"/>
              <a:t>Bonne foi!</a:t>
            </a:r>
            <a:endParaRPr lang="en-GB" altLang="en-US" sz="2400" b="1" i="1"/>
          </a:p>
        </p:txBody>
      </p:sp>
      <p:pic>
        <p:nvPicPr>
          <p:cNvPr id="20484" name="Picture 3">
            <a:extLst>
              <a:ext uri="{FF2B5EF4-FFF2-40B4-BE49-F238E27FC236}">
                <a16:creationId xmlns:a16="http://schemas.microsoft.com/office/drawing/2014/main" id="{7E895474-27F5-3303-4289-26EEBD6B9B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74638"/>
            <a:ext cx="142081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Footer Placeholder 1">
            <a:extLst>
              <a:ext uri="{FF2B5EF4-FFF2-40B4-BE49-F238E27FC236}">
                <a16:creationId xmlns:a16="http://schemas.microsoft.com/office/drawing/2014/main" id="{30D20521-F40B-AEDF-EEB7-C499E0C33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20D4F96E-16B0-B681-5B8D-16341C9A6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b-LU" altLang="en-US" sz="2800" b="1">
                <a:solidFill>
                  <a:srgbClr val="996633"/>
                </a:solidFill>
              </a:rPr>
              <a:t>Agenda</a:t>
            </a:r>
            <a:br>
              <a:rPr lang="lb-LU" altLang="en-US" sz="2800" b="1">
                <a:solidFill>
                  <a:srgbClr val="996633"/>
                </a:solidFill>
              </a:rPr>
            </a:br>
            <a:endParaRPr lang="lb-LU" altLang="en-US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9EC33-28E8-21AB-B14E-849733475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lb-LU" altLang="en-US" sz="2400" b="1">
                <a:solidFill>
                  <a:srgbClr val="996633"/>
                </a:solidFill>
              </a:rPr>
              <a:t>I. Mise en place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 b="1">
                <a:solidFill>
                  <a:srgbClr val="996633"/>
                </a:solidFill>
              </a:rPr>
              <a:t>Introduction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Cadre juridique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Mise en place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lb-LU" altLang="en-US" sz="240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lb-LU" altLang="en-US" sz="2400"/>
              <a:t>II. Fonctionnement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Lanceur d’alerte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Enquête 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Suites de l’enquête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lb-LU" altLang="en-US" sz="2400"/>
          </a:p>
        </p:txBody>
      </p:sp>
      <p:pic>
        <p:nvPicPr>
          <p:cNvPr id="4" name="Picture 2" descr="évaluer ses backlinks">
            <a:extLst>
              <a:ext uri="{FF2B5EF4-FFF2-40B4-BE49-F238E27FC236}">
                <a16:creationId xmlns:a16="http://schemas.microsoft.com/office/drawing/2014/main" id="{DA22D58F-7AC8-5BA0-90A2-CF39918E7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016" y="4077072"/>
            <a:ext cx="3300894" cy="1669554"/>
          </a:xfrm>
          <a:prstGeom prst="rect">
            <a:avLst/>
          </a:prstGeom>
        </p:spPr>
      </p:pic>
      <p:sp>
        <p:nvSpPr>
          <p:cNvPr id="3077" name="Footer Placeholder 1">
            <a:extLst>
              <a:ext uri="{FF2B5EF4-FFF2-40B4-BE49-F238E27FC236}">
                <a16:creationId xmlns:a16="http://schemas.microsoft.com/office/drawing/2014/main" id="{1375A03F-929A-CCD5-B27D-402BA41A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E8330E9-8F1E-BCE4-47C0-E715359C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093913"/>
            <a:ext cx="4030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800">
                <a:latin typeface="Arial" panose="020B0604020202020204" pitchFamily="34" charset="0"/>
              </a:rPr>
              <a:t>Clause contractuelle de représailles?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E79247-212F-8CFC-384B-504183229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8775" y="3043238"/>
            <a:ext cx="1673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800">
                <a:latin typeface="Arial" panose="020B0604020202020204" pitchFamily="34" charset="0"/>
              </a:rPr>
              <a:t>Licenciement?</a:t>
            </a: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21508" name="Title 1">
            <a:extLst>
              <a:ext uri="{FF2B5EF4-FFF2-40B4-BE49-F238E27FC236}">
                <a16:creationId xmlns:a16="http://schemas.microsoft.com/office/drawing/2014/main" id="{8A2936FD-72CC-82E7-E140-A24870036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38" y="255588"/>
            <a:ext cx="8229600" cy="1143000"/>
          </a:xfrm>
        </p:spPr>
        <p:txBody>
          <a:bodyPr/>
          <a:lstStyle/>
          <a:p>
            <a:r>
              <a:rPr lang="lb-LU" altLang="en-US" sz="2800" b="1">
                <a:solidFill>
                  <a:srgbClr val="996633"/>
                </a:solidFill>
              </a:rPr>
              <a:t>1. Lanceur d’alerte (de bonne foi)</a:t>
            </a:r>
            <a:br>
              <a:rPr lang="lb-LU" altLang="en-US" sz="2800" b="1">
                <a:solidFill>
                  <a:srgbClr val="996633"/>
                </a:solidFill>
              </a:rPr>
            </a:br>
            <a:r>
              <a:rPr lang="fr-FR" altLang="en-US" sz="2800" b="1"/>
              <a:t>Quelle protection? </a:t>
            </a:r>
            <a:r>
              <a:rPr lang="fr-FR" altLang="en-US" sz="2800"/>
              <a:t>(Code du travail)</a:t>
            </a:r>
            <a:r>
              <a:rPr lang="fr-FR" altLang="en-US" sz="2800" b="1"/>
              <a:t> (1/2)</a:t>
            </a:r>
            <a:endParaRPr lang="en-GB" altLang="en-US" sz="2800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0A182B-4955-8E9A-CE68-EE64DBF4C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000" y="1819275"/>
            <a:ext cx="2338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800">
                <a:latin typeface="Arial" panose="020B0604020202020204" pitchFamily="34" charset="0"/>
              </a:rPr>
              <a:t>Acte de représailles?</a:t>
            </a: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E75505-5720-8478-55CC-FBEAE4AD8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88" y="4149725"/>
            <a:ext cx="3787775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9875" indent="-2698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fr-FR" altLang="en-US" sz="2000" b="1"/>
              <a:t>Recours</a:t>
            </a:r>
          </a:p>
          <a:p>
            <a:pPr>
              <a:spcBef>
                <a:spcPct val="0"/>
              </a:spcBef>
            </a:pPr>
            <a:r>
              <a:rPr lang="fr-FR" altLang="en-US" sz="1800">
                <a:latin typeface="Arial" panose="020B0604020202020204" pitchFamily="34" charset="0"/>
              </a:rPr>
              <a:t>en Nullité du licenciement </a:t>
            </a:r>
          </a:p>
          <a:p>
            <a:pPr>
              <a:spcBef>
                <a:spcPct val="0"/>
              </a:spcBef>
            </a:pPr>
            <a:r>
              <a:rPr lang="fr-FR" altLang="en-US" sz="1800">
                <a:latin typeface="Arial" panose="020B0604020202020204" pitchFamily="34" charset="0"/>
              </a:rPr>
              <a:t>(</a:t>
            </a:r>
            <a:r>
              <a:rPr lang="fr-FR" altLang="en-US" sz="1800" i="1">
                <a:latin typeface="Arial" panose="020B0604020202020204" pitchFamily="34" charset="0"/>
              </a:rPr>
              <a:t>ou </a:t>
            </a:r>
            <a:r>
              <a:rPr lang="fr-FR" altLang="en-US" sz="1800">
                <a:latin typeface="Arial" panose="020B0604020202020204" pitchFamily="34" charset="0"/>
              </a:rPr>
              <a:t>en Licenciement abusif, en cas de signalement de Corruption)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en-US" sz="1800">
              <a:latin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9F6B82-9040-C16C-ACD2-F4788380859B}"/>
              </a:ext>
            </a:extLst>
          </p:cNvPr>
          <p:cNvGrpSpPr>
            <a:grpSpLocks/>
          </p:cNvGrpSpPr>
          <p:nvPr/>
        </p:nvGrpSpPr>
        <p:grpSpPr bwMode="auto">
          <a:xfrm>
            <a:off x="5468938" y="1212850"/>
            <a:ext cx="1600200" cy="1600200"/>
            <a:chOff x="9352953" y="1439678"/>
            <a:chExt cx="1600200" cy="1600200"/>
          </a:xfrm>
        </p:grpSpPr>
        <p:pic>
          <p:nvPicPr>
            <p:cNvPr id="21522" name="Picture 8">
              <a:extLst>
                <a:ext uri="{FF2B5EF4-FFF2-40B4-BE49-F238E27FC236}">
                  <a16:creationId xmlns:a16="http://schemas.microsoft.com/office/drawing/2014/main" id="{DBD57555-B690-28F6-E4C6-B651B3F05F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52953" y="1439678"/>
              <a:ext cx="1600200" cy="160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23" name="TextBox 7">
              <a:extLst>
                <a:ext uri="{FF2B5EF4-FFF2-40B4-BE49-F238E27FC236}">
                  <a16:creationId xmlns:a16="http://schemas.microsoft.com/office/drawing/2014/main" id="{29433CB4-A14A-3E78-E624-2AD3C562CA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49500" y="2529104"/>
              <a:ext cx="8130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lb-LU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Nullité</a:t>
              </a:r>
              <a:endParaRPr lang="en-GB" altLang="en-US" sz="16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A225E0D-8D97-C376-D1F7-1E7F987E371B}"/>
              </a:ext>
            </a:extLst>
          </p:cNvPr>
          <p:cNvGrpSpPr>
            <a:grpSpLocks/>
          </p:cNvGrpSpPr>
          <p:nvPr/>
        </p:nvGrpSpPr>
        <p:grpSpPr bwMode="auto">
          <a:xfrm>
            <a:off x="1776413" y="1468438"/>
            <a:ext cx="1600200" cy="1600200"/>
            <a:chOff x="9352953" y="1439678"/>
            <a:chExt cx="1600200" cy="1600200"/>
          </a:xfrm>
        </p:grpSpPr>
        <p:pic>
          <p:nvPicPr>
            <p:cNvPr id="21520" name="Picture 17">
              <a:extLst>
                <a:ext uri="{FF2B5EF4-FFF2-40B4-BE49-F238E27FC236}">
                  <a16:creationId xmlns:a16="http://schemas.microsoft.com/office/drawing/2014/main" id="{69158E5F-0AA1-F80E-AD8F-4F2261457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52953" y="1439678"/>
              <a:ext cx="1600200" cy="160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21" name="TextBox 18">
              <a:extLst>
                <a:ext uri="{FF2B5EF4-FFF2-40B4-BE49-F238E27FC236}">
                  <a16:creationId xmlns:a16="http://schemas.microsoft.com/office/drawing/2014/main" id="{985012A8-4B13-3120-67CD-357C0AF85C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49500" y="2529104"/>
              <a:ext cx="8130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lb-LU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Nullité</a:t>
              </a:r>
              <a:endParaRPr lang="en-GB" altLang="en-US" sz="16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F6364BF-79D6-2EFA-85E4-5C9AC281C730}"/>
              </a:ext>
            </a:extLst>
          </p:cNvPr>
          <p:cNvGrpSpPr>
            <a:grpSpLocks/>
          </p:cNvGrpSpPr>
          <p:nvPr/>
        </p:nvGrpSpPr>
        <p:grpSpPr bwMode="auto">
          <a:xfrm>
            <a:off x="6804025" y="2405063"/>
            <a:ext cx="1600200" cy="1600200"/>
            <a:chOff x="9352953" y="1439678"/>
            <a:chExt cx="1600200" cy="1600200"/>
          </a:xfrm>
        </p:grpSpPr>
        <p:pic>
          <p:nvPicPr>
            <p:cNvPr id="21518" name="Picture 20">
              <a:extLst>
                <a:ext uri="{FF2B5EF4-FFF2-40B4-BE49-F238E27FC236}">
                  <a16:creationId xmlns:a16="http://schemas.microsoft.com/office/drawing/2014/main" id="{0A4BB813-DE02-FBD6-D9AF-5C52615CD9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52953" y="1439678"/>
              <a:ext cx="1600200" cy="160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9" name="TextBox 21">
              <a:extLst>
                <a:ext uri="{FF2B5EF4-FFF2-40B4-BE49-F238E27FC236}">
                  <a16:creationId xmlns:a16="http://schemas.microsoft.com/office/drawing/2014/main" id="{38D01D8B-C460-2752-00AA-0FD34A107E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49500" y="2529104"/>
              <a:ext cx="8130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lb-LU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Nullité</a:t>
              </a:r>
              <a:endParaRPr lang="en-GB" altLang="en-US" sz="16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9C350C7-2D28-328A-575A-59985A00B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4508500"/>
            <a:ext cx="3411538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9875" indent="-2698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lb-LU" altLang="en-US" sz="2000" b="1"/>
              <a:t>Allègement de la charge de la preuve</a:t>
            </a:r>
          </a:p>
          <a:p>
            <a:pPr>
              <a:spcBef>
                <a:spcPct val="0"/>
              </a:spcBef>
            </a:pPr>
            <a:r>
              <a:rPr lang="lb-LU" altLang="en-US" sz="1800">
                <a:latin typeface="Arial" panose="020B0604020202020204" pitchFamily="34" charset="0"/>
              </a:rPr>
              <a:t>En cas de dénonciation de corruption</a:t>
            </a:r>
            <a:endParaRPr lang="en-GB" altLang="en-US" sz="1800">
              <a:latin typeface="Arial" panose="020B0604020202020204" pitchFamily="34" charset="0"/>
            </a:endParaRPr>
          </a:p>
        </p:txBody>
      </p:sp>
      <p:pic>
        <p:nvPicPr>
          <p:cNvPr id="21515" name="Picture 1">
            <a:extLst>
              <a:ext uri="{FF2B5EF4-FFF2-40B4-BE49-F238E27FC236}">
                <a16:creationId xmlns:a16="http://schemas.microsoft.com/office/drawing/2014/main" id="{42F845A7-0AB5-BF5A-A3C7-EE4C21AE32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38" y="2717800"/>
            <a:ext cx="1600200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6" name="TextBox 1">
            <a:extLst>
              <a:ext uri="{FF2B5EF4-FFF2-40B4-BE49-F238E27FC236}">
                <a16:creationId xmlns:a16="http://schemas.microsoft.com/office/drawing/2014/main" id="{CB4A5860-6C42-B0F4-B9AB-55EE93185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150" y="6151563"/>
            <a:ext cx="570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800" b="1" i="1">
                <a:latin typeface="Arial" panose="020B0604020202020204" pitchFamily="34" charset="0"/>
              </a:rPr>
              <a:t>Protections supplémentaires, pour la victime</a:t>
            </a:r>
            <a:endParaRPr lang="en-GB" altLang="en-US" sz="1800" b="1" i="1">
              <a:latin typeface="Arial" panose="020B0604020202020204" pitchFamily="34" charset="0"/>
            </a:endParaRPr>
          </a:p>
        </p:txBody>
      </p:sp>
      <p:sp>
        <p:nvSpPr>
          <p:cNvPr id="21517" name="Footer Placeholder 1">
            <a:extLst>
              <a:ext uri="{FF2B5EF4-FFF2-40B4-BE49-F238E27FC236}">
                <a16:creationId xmlns:a16="http://schemas.microsoft.com/office/drawing/2014/main" id="{7F8E5B5E-42AE-8E6F-399B-681B67F2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4" grpId="0"/>
      <p:bldP spid="6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5BDD638A-BDA6-1112-B3BC-8E670E8DC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altLang="en-US" sz="2800" b="1">
                <a:solidFill>
                  <a:srgbClr val="996633"/>
                </a:solidFill>
              </a:rPr>
              <a:t>1. Lanceur d’alerte (de bonne foi)</a:t>
            </a:r>
            <a:br>
              <a:rPr lang="lb-LU" altLang="en-US" sz="2800" b="1">
                <a:solidFill>
                  <a:srgbClr val="996633"/>
                </a:solidFill>
              </a:rPr>
            </a:br>
            <a:r>
              <a:rPr lang="fr-FR" altLang="en-US" sz="2800" b="1"/>
              <a:t>Quelle protection? </a:t>
            </a:r>
            <a:r>
              <a:rPr lang="fr-FR" altLang="en-US" sz="2800"/>
              <a:t>(Code du travail)</a:t>
            </a:r>
            <a:r>
              <a:rPr lang="fr-FR" altLang="en-US" sz="2800" b="1"/>
              <a:t> (2/2)</a:t>
            </a:r>
            <a:endParaRPr lang="en-GB" altLang="en-US" sz="2800"/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B2B4FC6A-015A-EC88-FD89-6731DC223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244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en-US" sz="1800" b="1"/>
              <a:t>La protection du lanceur d’alerte, prévue par le Code du travail, </a:t>
            </a:r>
            <a:r>
              <a:rPr lang="fr-FR" altLang="en-US" sz="1800"/>
              <a:t>s’applique lorsque les représailles font suite à: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en-US" sz="1800" b="1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FR" altLang="en-US" sz="1800" b="1"/>
              <a:t>Egalité Hommes - Femmes</a:t>
            </a:r>
            <a:endParaRPr lang="fr-FR" altLang="en-US" sz="1800"/>
          </a:p>
          <a:p>
            <a:pPr marL="962025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altLang="en-US" sz="1800" i="1"/>
              <a:t>« Protestations ou refus » </a:t>
            </a:r>
            <a:r>
              <a:rPr lang="fr-FR" altLang="en-US" sz="1800"/>
              <a:t>(en interne?),</a:t>
            </a:r>
          </a:p>
          <a:p>
            <a:pPr marL="962025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altLang="en-US" sz="1800"/>
              <a:t>Plainte </a:t>
            </a:r>
            <a:r>
              <a:rPr lang="fr-FR" altLang="en-US" sz="1800" i="1"/>
              <a:t>« au niveau de l’entreprise »</a:t>
            </a:r>
            <a:r>
              <a:rPr lang="fr-FR" altLang="en-US" sz="1800"/>
              <a:t> &amp; </a:t>
            </a:r>
            <a:r>
              <a:rPr lang="fr-FR" altLang="en-US" sz="1800" i="1"/>
              <a:t>« action en justice »,</a:t>
            </a:r>
          </a:p>
          <a:p>
            <a:pPr marL="962025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altLang="en-US" sz="1800"/>
              <a:t>Protection également du « </a:t>
            </a:r>
            <a:r>
              <a:rPr lang="fr-FR" altLang="en-US" sz="1800" i="1"/>
              <a:t>témoin »</a:t>
            </a:r>
            <a:endParaRPr lang="fr-FR" altLang="en-US" sz="180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FR" altLang="en-US" sz="1800" b="1"/>
              <a:t>Harcèlement sexuel</a:t>
            </a:r>
            <a:endParaRPr lang="fr-FR" altLang="en-US" sz="1800"/>
          </a:p>
          <a:p>
            <a:pPr marL="962025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altLang="en-US" sz="1800" i="1"/>
              <a:t>« Protestations ou refus »</a:t>
            </a:r>
            <a:r>
              <a:rPr lang="fr-FR" altLang="en-US" sz="1800"/>
              <a:t> (en interne?),</a:t>
            </a:r>
            <a:endParaRPr lang="fr-FR" altLang="en-US" sz="1800" i="1"/>
          </a:p>
          <a:p>
            <a:pPr marL="962025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altLang="en-US" sz="1800"/>
              <a:t>Pour avoir </a:t>
            </a:r>
            <a:r>
              <a:rPr lang="fr-FR" altLang="en-US" sz="1800" i="1"/>
              <a:t>« témoigné »</a:t>
            </a:r>
            <a:r>
              <a:rPr lang="fr-FR" altLang="en-US" sz="1800"/>
              <a:t> du (ou </a:t>
            </a:r>
            <a:r>
              <a:rPr lang="fr-FR" altLang="en-US" sz="1800" i="1"/>
              <a:t>« relaté » </a:t>
            </a:r>
            <a:r>
              <a:rPr lang="fr-FR" altLang="en-US" sz="1800"/>
              <a:t>le) harcèlement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FR" altLang="en-US" sz="1800" b="1"/>
              <a:t>Egalité de traitement</a:t>
            </a:r>
            <a:endParaRPr lang="fr-FR" altLang="en-US" sz="1800"/>
          </a:p>
          <a:p>
            <a:pPr marL="962025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altLang="en-US" sz="1800" i="1"/>
              <a:t>« Protestations ou refus »</a:t>
            </a:r>
            <a:r>
              <a:rPr lang="fr-FR" altLang="en-US" sz="1800"/>
              <a:t> (en interne?),</a:t>
            </a:r>
            <a:endParaRPr lang="fr-FR" altLang="en-US" sz="1800" i="1"/>
          </a:p>
          <a:p>
            <a:pPr marL="962025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altLang="en-US" sz="1800" i="1"/>
              <a:t>« Plainte ou action en justice »,</a:t>
            </a:r>
          </a:p>
          <a:p>
            <a:pPr marL="962025"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altLang="en-US" sz="1800"/>
              <a:t>Protection également du « </a:t>
            </a:r>
            <a:r>
              <a:rPr lang="fr-FR" altLang="en-US" sz="1800" i="1"/>
              <a:t>témoin »</a:t>
            </a:r>
            <a:endParaRPr lang="fr-FR" altLang="en-US" sz="1800"/>
          </a:p>
          <a:p>
            <a:pPr marL="0" indent="0" eaLnBrk="1" hangingPunct="1">
              <a:spcBef>
                <a:spcPct val="0"/>
              </a:spcBef>
            </a:pPr>
            <a:endParaRPr lang="fr-FR" altLang="en-US" sz="180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FR" altLang="en-US" sz="1800" b="1"/>
              <a:t>Corruption</a:t>
            </a:r>
            <a:r>
              <a:rPr lang="fr-FR" altLang="en-US" sz="1800"/>
              <a:t>: Protection </a:t>
            </a:r>
            <a:r>
              <a:rPr lang="fr-FR" altLang="en-US" sz="1800" u="sng"/>
              <a:t>uniquement</a:t>
            </a:r>
            <a:r>
              <a:rPr lang="fr-FR" altLang="en-US" sz="1800"/>
              <a:t> en cas de signalement au «</a:t>
            </a:r>
            <a:r>
              <a:rPr lang="fr-FR" altLang="en-US" sz="1800" i="1"/>
              <a:t> supérieur hiérarchique » </a:t>
            </a:r>
            <a:r>
              <a:rPr lang="fr-FR" altLang="en-US" sz="1800"/>
              <a:t>ou aux </a:t>
            </a:r>
            <a:r>
              <a:rPr lang="fr-FR" altLang="en-US" sz="1800" i="1"/>
              <a:t>« autorités compétentes »</a:t>
            </a:r>
            <a:endParaRPr lang="en-GB" altLang="en-US" sz="1800"/>
          </a:p>
        </p:txBody>
      </p:sp>
      <p:sp>
        <p:nvSpPr>
          <p:cNvPr id="22532" name="Footer Placeholder 1">
            <a:extLst>
              <a:ext uri="{FF2B5EF4-FFF2-40B4-BE49-F238E27FC236}">
                <a16:creationId xmlns:a16="http://schemas.microsoft.com/office/drawing/2014/main" id="{922D5450-C255-14DF-50B8-311F26432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FC6958DA-5BBA-4EB6-D821-9951456FB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 sz="2800" b="1">
                <a:solidFill>
                  <a:srgbClr val="996633"/>
                </a:solidFill>
              </a:rPr>
              <a:t>1. Lanceur d’alerte</a:t>
            </a:r>
            <a:br>
              <a:rPr lang="fr-FR" altLang="en-US" sz="2800" b="1">
                <a:solidFill>
                  <a:srgbClr val="996633"/>
                </a:solidFill>
              </a:rPr>
            </a:br>
            <a:r>
              <a:rPr lang="fr-FR" altLang="en-US" sz="2800" b="1"/>
              <a:t>Peut-on accepter les alertes anonymes ?</a:t>
            </a:r>
            <a:endParaRPr lang="fr-CH" altLang="en-US" b="1"/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0480D9B9-83C7-A46A-7176-3F9232282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4525963"/>
          </a:xfrm>
        </p:spPr>
        <p:txBody>
          <a:bodyPr/>
          <a:lstStyle/>
          <a:p>
            <a:pPr lvl="1" algn="just" eaLnBrk="1" hangingPunct="1">
              <a:buFont typeface="Wingdings" pitchFamily="2" charset="2"/>
              <a:buChar char="Ø"/>
            </a:pPr>
            <a:r>
              <a:rPr lang="fr-BE" altLang="en-US" sz="1800" b="1"/>
              <a:t>Avantages</a:t>
            </a:r>
          </a:p>
          <a:p>
            <a:pPr lvl="1" algn="just" eaLnBrk="1" hangingPunct="1">
              <a:buFontTx/>
              <a:buChar char="-"/>
            </a:pPr>
            <a:r>
              <a:rPr lang="fr-CH" altLang="en-US" sz="1800"/>
              <a:t>Rassurer les salariés vis-à-vis de représailles</a:t>
            </a:r>
            <a:endParaRPr lang="fr-BE" altLang="en-US" sz="1800"/>
          </a:p>
          <a:p>
            <a:pPr lvl="1" algn="just" eaLnBrk="1" hangingPunct="1">
              <a:buFont typeface="Wingdings" pitchFamily="2" charset="2"/>
              <a:buChar char="Ø"/>
            </a:pPr>
            <a:endParaRPr lang="fr-FR" altLang="en-US" sz="1800" b="1"/>
          </a:p>
          <a:p>
            <a:pPr lvl="1" algn="just" eaLnBrk="1" hangingPunct="1">
              <a:buFont typeface="Wingdings" pitchFamily="2" charset="2"/>
              <a:buChar char="Ø"/>
            </a:pPr>
            <a:r>
              <a:rPr lang="fr-FR" altLang="en-US" sz="1800" b="1"/>
              <a:t>Dangers</a:t>
            </a:r>
          </a:p>
          <a:p>
            <a:pPr lvl="1" algn="just" eaLnBrk="1" hangingPunct="1">
              <a:buFontTx/>
              <a:buChar char="-"/>
            </a:pPr>
            <a:r>
              <a:rPr lang="fr-CH" altLang="en-US" sz="1800"/>
              <a:t>Risque d'encourager les abus pour des règlements de compte personnels</a:t>
            </a:r>
          </a:p>
          <a:p>
            <a:pPr lvl="1" algn="just" eaLnBrk="1" hangingPunct="1">
              <a:buFontTx/>
              <a:buChar char="-"/>
            </a:pPr>
            <a:r>
              <a:rPr lang="fr-FR" altLang="en-US" sz="1800" i="1"/>
              <a:t>« des principes généraux touchant au droit pénal, tels que la présomption d’innocence ou le caractère public des témoignages, se trouvent éminemment visés »</a:t>
            </a:r>
            <a:r>
              <a:rPr lang="fr-FR" altLang="en-US" sz="1800"/>
              <a:t> (Cour administrative, 22 janvier 2013, n°30698C et 30711C)</a:t>
            </a:r>
          </a:p>
          <a:p>
            <a:pPr lvl="1" algn="just" eaLnBrk="1" hangingPunct="1">
              <a:buFontTx/>
              <a:buChar char="-"/>
            </a:pPr>
            <a:endParaRPr lang="fr-FR" altLang="en-US" sz="1800"/>
          </a:p>
          <a:p>
            <a:pPr lvl="1" algn="just" eaLnBrk="1" hangingPunct="1">
              <a:buFont typeface="Wingdings" pitchFamily="2" charset="2"/>
              <a:buChar char="Ø"/>
            </a:pPr>
            <a:r>
              <a:rPr lang="fr-FR" altLang="en-US" sz="1800" b="1"/>
              <a:t>A décourager - </a:t>
            </a:r>
            <a:r>
              <a:rPr lang="fr-CH" altLang="en-US" sz="1800"/>
              <a:t>Préférer autres solutions, moins dangereuses</a:t>
            </a:r>
          </a:p>
          <a:p>
            <a:pPr lvl="1" algn="just" eaLnBrk="1" hangingPunct="1">
              <a:buFontTx/>
              <a:buChar char="-"/>
            </a:pPr>
            <a:r>
              <a:rPr lang="fr-CH" altLang="en-US" sz="1800"/>
              <a:t>Garantie absolue de la confidentialité</a:t>
            </a:r>
          </a:p>
          <a:p>
            <a:pPr lvl="1" algn="just" eaLnBrk="1" hangingPunct="1">
              <a:buFontTx/>
              <a:buChar char="-"/>
            </a:pPr>
            <a:r>
              <a:rPr lang="fr-CH" altLang="en-US" sz="1800"/>
              <a:t>Protection contre les représailles</a:t>
            </a:r>
          </a:p>
          <a:p>
            <a:pPr lvl="1" algn="just" eaLnBrk="1" hangingPunct="1">
              <a:buFont typeface="Wingdings" pitchFamily="2" charset="2"/>
              <a:buChar char="Ø"/>
            </a:pPr>
            <a:endParaRPr lang="fr-FR" altLang="en-US" sz="1800" b="1"/>
          </a:p>
        </p:txBody>
      </p:sp>
      <p:pic>
        <p:nvPicPr>
          <p:cNvPr id="23556" name="Picture 5">
            <a:extLst>
              <a:ext uri="{FF2B5EF4-FFF2-40B4-BE49-F238E27FC236}">
                <a16:creationId xmlns:a16="http://schemas.microsoft.com/office/drawing/2014/main" id="{319C4038-024F-C64B-CF7C-2143D677B1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638675"/>
            <a:ext cx="22860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Footer Placeholder 1">
            <a:extLst>
              <a:ext uri="{FF2B5EF4-FFF2-40B4-BE49-F238E27FC236}">
                <a16:creationId xmlns:a16="http://schemas.microsoft.com/office/drawing/2014/main" id="{1BD43409-B8C1-2C29-FF82-6D7377BA1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13F725F7-08AB-F937-8E5E-A6B337AE2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altLang="en-US" sz="2800" b="1">
                <a:solidFill>
                  <a:srgbClr val="996633"/>
                </a:solidFill>
              </a:rPr>
              <a:t>1. Lanceur d’alerte</a:t>
            </a:r>
            <a:br>
              <a:rPr lang="lb-LU" altLang="en-US" sz="2800" b="1">
                <a:solidFill>
                  <a:srgbClr val="996633"/>
                </a:solidFill>
              </a:rPr>
            </a:br>
            <a:r>
              <a:rPr lang="lb-LU" altLang="en-US" sz="2800" b="1"/>
              <a:t>Quel signalement?</a:t>
            </a:r>
            <a:endParaRPr lang="en-GB" altLang="en-US" sz="2800" b="1"/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7BA569B5-226E-B76D-39AB-D734F32B6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fr-CH" altLang="en-US" sz="1800" b="1"/>
              <a:t>En pratique</a:t>
            </a:r>
          </a:p>
          <a:p>
            <a:pPr>
              <a:spcBef>
                <a:spcPct val="0"/>
              </a:spcBef>
            </a:pPr>
            <a:r>
              <a:rPr lang="fr-CH" altLang="en-US" sz="1800"/>
              <a:t>Souvent ligne externe (type numéro vert ou hotline, ou adresse email spécifique) </a:t>
            </a:r>
          </a:p>
          <a:p>
            <a:pPr>
              <a:spcBef>
                <a:spcPct val="0"/>
              </a:spcBef>
            </a:pPr>
            <a:r>
              <a:rPr lang="fr-CH" altLang="en-US" sz="1800"/>
              <a:t>Tout en laissant la possibilité de saisir en interne une personne en charge des alertes éthiques</a:t>
            </a:r>
          </a:p>
          <a:p>
            <a:pPr>
              <a:spcBef>
                <a:spcPct val="0"/>
              </a:spcBef>
            </a:pPr>
            <a:r>
              <a:rPr lang="fr-CH" altLang="en-US" sz="1800"/>
              <a:t>Dispositifs insérés dans code de bonne conduite/ charte éthique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fr-CH" altLang="en-US" sz="1800" b="1"/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fr-CH" altLang="en-US" sz="1800" b="1"/>
              <a:t>Prise en compte de la gravité des faits</a:t>
            </a:r>
          </a:p>
          <a:p>
            <a:pPr>
              <a:spcBef>
                <a:spcPct val="0"/>
              </a:spcBef>
            </a:pPr>
            <a:r>
              <a:rPr lang="fr-FR" altLang="en-US" sz="1800"/>
              <a:t>Si étendu à toutes erreurs et fautes même minimes, fort risque que non proportionné</a:t>
            </a:r>
            <a:endParaRPr lang="en-GB" altLang="en-US" sz="1800"/>
          </a:p>
          <a:p>
            <a:pPr>
              <a:spcBef>
                <a:spcPct val="0"/>
              </a:spcBef>
            </a:pPr>
            <a:r>
              <a:rPr lang="fr-FR" altLang="en-US" sz="1800"/>
              <a:t>Expliquer dans le Règlement interne l’importance des fautes et le but recherché </a:t>
            </a:r>
            <a:endParaRPr lang="lb-LU" altLang="en-US" sz="1800"/>
          </a:p>
          <a:p>
            <a:pPr marL="571500" lvl="1" indent="-171450">
              <a:spcBef>
                <a:spcPct val="0"/>
              </a:spcBef>
            </a:pPr>
            <a:r>
              <a:rPr lang="fr-CH" altLang="en-US" sz="1800"/>
              <a:t>Intérêts personnels?</a:t>
            </a:r>
          </a:p>
          <a:p>
            <a:pPr marL="571500" lvl="1" indent="-171450">
              <a:spcBef>
                <a:spcPct val="0"/>
              </a:spcBef>
            </a:pPr>
            <a:r>
              <a:rPr lang="fr-CH" altLang="en-US" sz="1800"/>
              <a:t>Protection des intérêts de l'entreprise?</a:t>
            </a:r>
          </a:p>
          <a:p>
            <a:pPr marL="571500" lvl="1" indent="-171450">
              <a:spcBef>
                <a:spcPct val="0"/>
              </a:spcBef>
            </a:pPr>
            <a:r>
              <a:rPr lang="fr-CH" altLang="en-US" sz="1800"/>
              <a:t>Alertes sur malaise social? </a:t>
            </a:r>
          </a:p>
          <a:p>
            <a:pPr marL="571500" lvl="1" indent="-171450">
              <a:spcBef>
                <a:spcPct val="0"/>
              </a:spcBef>
            </a:pPr>
            <a:r>
              <a:rPr lang="fr-CH" altLang="en-US" sz="1800"/>
              <a:t>Ordre public?</a:t>
            </a:r>
          </a:p>
          <a:p>
            <a:pPr marL="571500" lvl="1" indent="-171450">
              <a:spcBef>
                <a:spcPct val="0"/>
              </a:spcBef>
            </a:pPr>
            <a:endParaRPr lang="fr-CH" altLang="en-US" sz="1800"/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fr-CH" altLang="en-US" sz="1800"/>
              <a:t> </a:t>
            </a:r>
            <a:r>
              <a:rPr lang="lb-LU" altLang="en-US" sz="1800" b="1"/>
              <a:t>Conseils confidentiels aux personnes sur le point de rapporter un signalement?</a:t>
            </a:r>
            <a:endParaRPr lang="en-GB" altLang="en-US" sz="1800"/>
          </a:p>
          <a:p>
            <a:pPr>
              <a:buFont typeface="Arial" panose="020B0604020202020204" pitchFamily="34" charset="0"/>
              <a:buNone/>
            </a:pPr>
            <a:r>
              <a:rPr lang="fr-CH" altLang="en-US" sz="1800"/>
              <a:t> </a:t>
            </a:r>
          </a:p>
          <a:p>
            <a:endParaRPr lang="fr-CH" altLang="en-US" sz="1800"/>
          </a:p>
          <a:p>
            <a:endParaRPr lang="fr-CH" alt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DE0B07-553D-422A-F69D-A45FAB005A28}"/>
              </a:ext>
            </a:extLst>
          </p:cNvPr>
          <p:cNvSpPr/>
          <p:nvPr/>
        </p:nvSpPr>
        <p:spPr>
          <a:xfrm>
            <a:off x="6948264" y="274638"/>
            <a:ext cx="2023899" cy="138039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583" name="Footer Placeholder 1">
            <a:extLst>
              <a:ext uri="{FF2B5EF4-FFF2-40B4-BE49-F238E27FC236}">
                <a16:creationId xmlns:a16="http://schemas.microsoft.com/office/drawing/2014/main" id="{4AF98246-07E5-BB63-F5D6-C7B0E3817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105ABC8-180D-B4C4-1089-06E9FCD6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 sz="2800" b="1">
                <a:solidFill>
                  <a:srgbClr val="996633"/>
                </a:solidFill>
              </a:rPr>
              <a:t>1. Lanceur d’alerte</a:t>
            </a:r>
            <a:br>
              <a:rPr lang="fr-FR" altLang="en-US" sz="2800" b="1">
                <a:solidFill>
                  <a:srgbClr val="996633"/>
                </a:solidFill>
              </a:rPr>
            </a:br>
            <a:r>
              <a:rPr lang="fr-FR" altLang="en-US" sz="2800" b="1"/>
              <a:t>Limitation du signalement à certains domaines ?</a:t>
            </a:r>
            <a:endParaRPr lang="fr-CH" altLang="en-US" sz="2800"/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83E590B-3108-049F-56B2-B929C8591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r-FR" altLang="en-US" sz="1700" b="1"/>
              <a:t>Conditions de Légitimité &amp; Proportionnalité exigent des domaines limités. </a:t>
            </a:r>
            <a:endParaRPr lang="en-GB" altLang="en-US" sz="1700" b="1"/>
          </a:p>
          <a:p>
            <a:pPr eaLnBrk="1" hangingPunct="1">
              <a:spcBef>
                <a:spcPct val="0"/>
              </a:spcBef>
            </a:pPr>
            <a:endParaRPr lang="fr-CH" altLang="en-US" sz="170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CH" altLang="en-US" sz="1700" b="1"/>
              <a:t>Domaines admis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fr-CH" altLang="en-US" sz="1700"/>
              <a:t>Bancaire, Comptable, Audit, Contrôle Financier, Corruption,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fr-CH" altLang="en-US" sz="1700"/>
              <a:t>Conservation de l’intérêt vital de la société,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fr-CH" altLang="en-US" sz="1700"/>
              <a:t>Conservation de l’intégrité physique et morale du personnel,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fr-CH" altLang="en-US" sz="1700"/>
              <a:t>La légitimité de finalités complémentaires nécessite un examen au cas par cas:</a:t>
            </a:r>
          </a:p>
          <a:p>
            <a:pPr marL="742950" lvl="2" indent="-342900" eaLnBrk="1" hangingPunct="1">
              <a:buFont typeface="Wingdings" pitchFamily="2" charset="2"/>
              <a:buChar char="ü"/>
            </a:pPr>
            <a:r>
              <a:rPr lang="fr-CH" altLang="en-US" sz="1700"/>
              <a:t>Application de la balance des intérêts des parties, </a:t>
            </a:r>
          </a:p>
          <a:p>
            <a:pPr marL="742950" lvl="2" indent="-342900" eaLnBrk="1" hangingPunct="1">
              <a:buFont typeface="Wingdings" pitchFamily="2" charset="2"/>
              <a:buChar char="ü"/>
            </a:pPr>
            <a:r>
              <a:rPr lang="fr-CH" altLang="en-US" sz="1700"/>
              <a:t>Sauf si elles répondent à une obligation légale</a:t>
            </a:r>
          </a:p>
          <a:p>
            <a:pPr marL="742950" lvl="2" indent="-342900" eaLnBrk="1" hangingPunct="1"/>
            <a:endParaRPr lang="fr-CH" altLang="en-US" sz="1700"/>
          </a:p>
          <a:p>
            <a:pPr marL="342900" lvl="1" indent="-342900" eaLnBrk="1" hangingPunct="1">
              <a:buFont typeface="Wingdings" pitchFamily="2" charset="2"/>
              <a:buChar char="Ø"/>
            </a:pPr>
            <a:r>
              <a:rPr lang="fr-FR" altLang="en-US" sz="1700" b="1"/>
              <a:t>Ex. de défaut de Proportionnalité: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fr-FR" altLang="en-US" sz="1700"/>
              <a:t>Ligne éthique, « conformément » à la loi SOX, permettant également de signaler </a:t>
            </a:r>
            <a:r>
              <a:rPr lang="fr-FR" altLang="en-US" sz="1700" i="1"/>
              <a:t>« </a:t>
            </a:r>
            <a:r>
              <a:rPr lang="fr-CH" altLang="en-US" sz="1700" i="1"/>
              <a:t>tous faits portant atteinte à l’éthique, tel que la fraude, le vol ou pouvant conduire à des non respects des procédures comptables ou d’audit à caractère plus général»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fr-CH" altLang="en-US" sz="1700" i="1"/>
              <a:t>«Le présent dispositif, avec les risques de dénonciations calomnieuses qu’il implique, paraît tout à fait disproportionné par rapport aux objectifs de la loi américaine»</a:t>
            </a:r>
            <a:r>
              <a:rPr lang="fr-CH" altLang="en-US" sz="1700"/>
              <a:t> (TGI Libourne, 15 septembre 2005, BSN Glasspack)</a:t>
            </a:r>
            <a:endParaRPr lang="fr-CH" altLang="en-US" sz="1700" i="1"/>
          </a:p>
          <a:p>
            <a:pPr marL="342900" lvl="1" indent="-342900" eaLnBrk="1" hangingPunct="1"/>
            <a:endParaRPr lang="en-GB" altLang="en-US" sz="1700" i="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B58DE7-46E2-1FBC-0CC3-8850F574B4FE}"/>
              </a:ext>
            </a:extLst>
          </p:cNvPr>
          <p:cNvSpPr/>
          <p:nvPr/>
        </p:nvSpPr>
        <p:spPr>
          <a:xfrm>
            <a:off x="7164288" y="2060848"/>
            <a:ext cx="1663859" cy="108012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607" name="Footer Placeholder 1">
            <a:extLst>
              <a:ext uri="{FF2B5EF4-FFF2-40B4-BE49-F238E27FC236}">
                <a16:creationId xmlns:a16="http://schemas.microsoft.com/office/drawing/2014/main" id="{DD0695D4-4BF7-CD96-9E92-A33E2243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E51F0B4F-B449-5560-D715-A445C77B5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b-LU" altLang="en-US" sz="2800" b="1">
                <a:solidFill>
                  <a:srgbClr val="996633"/>
                </a:solidFill>
              </a:rPr>
              <a:t>Agenda</a:t>
            </a:r>
            <a:br>
              <a:rPr lang="lb-LU" altLang="en-US" sz="2800" b="1">
                <a:solidFill>
                  <a:srgbClr val="996633"/>
                </a:solidFill>
              </a:rPr>
            </a:br>
            <a:endParaRPr lang="lb-LU" altLang="en-US" sz="2800"/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A3A09F27-A61E-83C7-4911-2F28D4B82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lb-LU" altLang="en-US" sz="2400"/>
              <a:t>I. Mise en place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Introduction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Cadre juridique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Mise en place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lb-LU" altLang="en-US" sz="240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lb-LU" altLang="en-US" sz="2400"/>
              <a:t>II. Fonctionnement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Lanceur d’alerte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 b="1">
                <a:solidFill>
                  <a:srgbClr val="996633"/>
                </a:solidFill>
              </a:rPr>
              <a:t>Enquête</a:t>
            </a:r>
            <a:r>
              <a:rPr lang="lb-LU" altLang="en-US" sz="2400"/>
              <a:t> 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Suites de l’enquête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lb-LU" altLang="en-US" sz="2400"/>
          </a:p>
        </p:txBody>
      </p:sp>
      <p:pic>
        <p:nvPicPr>
          <p:cNvPr id="4" name="Picture 2" descr="évaluer ses backlinks">
            <a:extLst>
              <a:ext uri="{FF2B5EF4-FFF2-40B4-BE49-F238E27FC236}">
                <a16:creationId xmlns:a16="http://schemas.microsoft.com/office/drawing/2014/main" id="{11308E99-EDF3-136A-37AD-DE30B327C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016" y="4077072"/>
            <a:ext cx="3300894" cy="1669554"/>
          </a:xfrm>
          <a:prstGeom prst="rect">
            <a:avLst/>
          </a:prstGeom>
        </p:spPr>
      </p:pic>
      <p:sp>
        <p:nvSpPr>
          <p:cNvPr id="26629" name="Footer Placeholder 1">
            <a:extLst>
              <a:ext uri="{FF2B5EF4-FFF2-40B4-BE49-F238E27FC236}">
                <a16:creationId xmlns:a16="http://schemas.microsoft.com/office/drawing/2014/main" id="{132A0D30-4AFF-EA1B-8C63-0EF7F5203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mb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6D114147-FDE3-36C3-8670-786D1F383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altLang="en-US" sz="2800" b="1">
                <a:solidFill>
                  <a:srgbClr val="996633"/>
                </a:solidFill>
              </a:rPr>
              <a:t>2. Enquête</a:t>
            </a:r>
            <a:br>
              <a:rPr lang="lb-LU" altLang="en-US" sz="2800" b="1">
                <a:solidFill>
                  <a:srgbClr val="996633"/>
                </a:solidFill>
              </a:rPr>
            </a:br>
            <a:r>
              <a:rPr lang="lb-LU" altLang="en-US" sz="2800" b="1"/>
              <a:t>Obligation de réagir?</a:t>
            </a:r>
            <a:endParaRPr lang="en-GB" altLang="en-US" sz="2800" b="1"/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5DCC97A9-4D3B-0F4A-DA32-F2604285E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CH" altLang="en-US" sz="1800" b="1"/>
              <a:t>Mise en place de mécanismes effectifs de réaction aux signalements </a:t>
            </a:r>
            <a:r>
              <a:rPr lang="fr-CH" altLang="en-US" sz="1800"/>
              <a:t>et aux révélations d’informations d’intérêt général.</a:t>
            </a:r>
          </a:p>
          <a:p>
            <a:pPr>
              <a:buFont typeface="Arial" panose="020B0604020202020204" pitchFamily="34" charset="0"/>
              <a:buNone/>
            </a:pPr>
            <a:r>
              <a:rPr lang="fr-CH" altLang="en-US" sz="180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fr-CH" altLang="en-US" sz="1800" b="1"/>
              <a:t>Déclenchement rapide d’une enquête</a:t>
            </a:r>
          </a:p>
          <a:p>
            <a:pPr>
              <a:buFont typeface="Wingdings" pitchFamily="2" charset="2"/>
              <a:buChar char="Ø"/>
            </a:pPr>
            <a:endParaRPr lang="fr-CH" altLang="en-US" sz="1800"/>
          </a:p>
          <a:p>
            <a:pPr>
              <a:buFont typeface="Wingdings" pitchFamily="2" charset="2"/>
              <a:buChar char="Ø"/>
            </a:pPr>
            <a:r>
              <a:rPr lang="fr-CH" altLang="en-US" sz="1800" b="1"/>
              <a:t>Action effective et efficace </a:t>
            </a:r>
            <a:r>
              <a:rPr lang="fr-CH" altLang="en-US" sz="1800"/>
              <a:t>de l’employeur et de l’organe réglementaire public, de l’autorité de répression ou de l’organe de contrôle approprié, suite aux résultats.</a:t>
            </a:r>
            <a:endParaRPr lang="en-GB" altLang="en-US" sz="1800"/>
          </a:p>
          <a:p>
            <a:pPr>
              <a:buFont typeface="Arial" panose="020B0604020202020204" pitchFamily="34" charset="0"/>
              <a:buNone/>
            </a:pPr>
            <a:r>
              <a:rPr lang="fr-CH" altLang="en-US" sz="1800"/>
              <a:t> </a:t>
            </a:r>
            <a:endParaRPr lang="en-GB" altLang="en-US" sz="1800"/>
          </a:p>
          <a:p>
            <a:pPr>
              <a:buFont typeface="Wingdings" pitchFamily="2" charset="2"/>
              <a:buChar char="Ø"/>
            </a:pPr>
            <a:r>
              <a:rPr lang="fr-CH" altLang="en-US" sz="1800" b="1"/>
              <a:t>Information du lanceur d’alerte </a:t>
            </a:r>
            <a:r>
              <a:rPr lang="fr-CH" altLang="en-US" sz="1800"/>
              <a:t>de l'action entreprise pour y donner suite.</a:t>
            </a:r>
            <a:endParaRPr lang="en-GB" altLang="en-US" sz="1800"/>
          </a:p>
          <a:p>
            <a:endParaRPr lang="en-GB" altLang="en-US" sz="1800"/>
          </a:p>
          <a:p>
            <a:endParaRPr lang="en-GB" altLang="en-US" sz="1800"/>
          </a:p>
        </p:txBody>
      </p:sp>
      <p:pic>
        <p:nvPicPr>
          <p:cNvPr id="27652" name="Picture 1">
            <a:extLst>
              <a:ext uri="{FF2B5EF4-FFF2-40B4-BE49-F238E27FC236}">
                <a16:creationId xmlns:a16="http://schemas.microsoft.com/office/drawing/2014/main" id="{0DFA984A-8263-CCD0-017F-3E6543EC83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638" y="4941888"/>
            <a:ext cx="1681162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Footer Placeholder 1">
            <a:extLst>
              <a:ext uri="{FF2B5EF4-FFF2-40B4-BE49-F238E27FC236}">
                <a16:creationId xmlns:a16="http://schemas.microsoft.com/office/drawing/2014/main" id="{E7707E52-4A5B-87FD-22E4-4ABD4B198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478AE204-6316-3ADB-E391-0CEC59F9C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b-LU" altLang="en-US" sz="2800" b="1">
                <a:solidFill>
                  <a:srgbClr val="996633"/>
                </a:solidFill>
              </a:rPr>
              <a:t>2. Enquête </a:t>
            </a:r>
            <a:br>
              <a:rPr lang="lb-LU" altLang="en-US" sz="2800" b="1">
                <a:solidFill>
                  <a:srgbClr val="996633"/>
                </a:solidFill>
              </a:rPr>
            </a:br>
            <a:r>
              <a:rPr lang="fr-FR" altLang="en-US" sz="2800" b="1"/>
              <a:t>Qui est autorisé à recevoir la plainte / mener l’enquête ?</a:t>
            </a:r>
            <a:endParaRPr lang="fr-CH" altLang="en-US" sz="2800" b="1"/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0FBA3201-83FC-0CF9-4CCD-C1BCFBD0D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r-FR" altLang="en-US" sz="2000" b="1"/>
              <a:t>Récipiendaires désignées par le règlement interne</a:t>
            </a:r>
          </a:p>
          <a:p>
            <a:pPr eaLnBrk="1" hangingPunct="1">
              <a:buFont typeface="Wingdings" pitchFamily="2" charset="2"/>
              <a:buChar char="Ø"/>
            </a:pPr>
            <a:endParaRPr lang="fr-FR" altLang="en-US" sz="2000" b="1"/>
          </a:p>
          <a:p>
            <a:pPr eaLnBrk="1" hangingPunct="1">
              <a:buFont typeface="Wingdings" pitchFamily="2" charset="2"/>
              <a:buChar char="Ø"/>
            </a:pPr>
            <a:r>
              <a:rPr lang="fr-FR" altLang="en-US" sz="2000" b="1"/>
              <a:t>Indication précise des récipiendaires par la loi? </a:t>
            </a:r>
            <a:r>
              <a:rPr lang="fr-FR" altLang="en-US" sz="2000"/>
              <a:t>Non, sauf quelques indices en matière de protection du lanceur d’alerte</a:t>
            </a:r>
          </a:p>
          <a:p>
            <a:pPr eaLnBrk="1" hangingPunct="1">
              <a:buFont typeface="Wingdings" pitchFamily="2" charset="2"/>
              <a:buChar char="Ø"/>
            </a:pPr>
            <a:endParaRPr lang="fr-FR" altLang="en-US" sz="2000"/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FR" altLang="en-US" sz="2000" b="1"/>
              <a:t>Récipiendaires</a:t>
            </a:r>
          </a:p>
          <a:p>
            <a:pPr eaLnBrk="1" hangingPunct="1">
              <a:spcBef>
                <a:spcPct val="0"/>
              </a:spcBef>
            </a:pPr>
            <a:r>
              <a:rPr lang="fr-FR" altLang="en-US" sz="2000"/>
              <a:t>Au sein de la société / groupe [ou prestataire externe],</a:t>
            </a:r>
          </a:p>
          <a:p>
            <a:pPr eaLnBrk="1" hangingPunct="1">
              <a:spcBef>
                <a:spcPct val="0"/>
              </a:spcBef>
            </a:pPr>
            <a:r>
              <a:rPr lang="fr-FR" altLang="en-US" sz="2000"/>
              <a:t>Spécialement qualifiés, formés et chargés de cette tâche, </a:t>
            </a:r>
          </a:p>
          <a:p>
            <a:pPr eaLnBrk="1" hangingPunct="1">
              <a:spcBef>
                <a:spcPct val="0"/>
              </a:spcBef>
            </a:pPr>
            <a:r>
              <a:rPr lang="fr-FR" altLang="en-US" sz="2000"/>
              <a:t>Nombre limité,</a:t>
            </a:r>
          </a:p>
          <a:p>
            <a:pPr eaLnBrk="1" hangingPunct="1">
              <a:spcBef>
                <a:spcPct val="0"/>
              </a:spcBef>
            </a:pPr>
            <a:r>
              <a:rPr lang="fr-FR" altLang="en-US" sz="2000"/>
              <a:t>Obligations particulières de confidentialité,</a:t>
            </a:r>
          </a:p>
          <a:p>
            <a:pPr eaLnBrk="1" hangingPunct="1">
              <a:spcBef>
                <a:spcPct val="0"/>
              </a:spcBef>
            </a:pPr>
            <a:r>
              <a:rPr lang="fr-FR" altLang="en-US" sz="2000"/>
              <a:t>Distinctes des autres services de la société, tels que la direction des RH</a:t>
            </a:r>
          </a:p>
          <a:p>
            <a:pPr eaLnBrk="1" hangingPunct="1">
              <a:spcBef>
                <a:spcPct val="0"/>
              </a:spcBef>
            </a:pPr>
            <a:r>
              <a:rPr lang="fr-FR" altLang="en-US" sz="2000"/>
              <a:t>Exclusivité de la réception des informations collectées et traitées</a:t>
            </a:r>
          </a:p>
          <a:p>
            <a:pPr eaLnBrk="1" hangingPunct="1">
              <a:spcBef>
                <a:spcPct val="0"/>
              </a:spcBef>
            </a:pPr>
            <a:endParaRPr lang="fr-FR" altLang="en-US" sz="2000"/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en-US" sz="2000" b="1" i="1"/>
              <a:t>Obligations de Loyauté, Discrétion, Bonne foi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en-US" sz="2000" i="1"/>
              <a:t>En principe, alerter l’employeur – ou autorité compétente - </a:t>
            </a:r>
            <a:r>
              <a:rPr lang="lb-LU" altLang="en-US" sz="2000" i="1"/>
              <a:t>avant la presse</a:t>
            </a:r>
            <a:endParaRPr lang="fr-CH" altLang="en-US" sz="2000" i="1"/>
          </a:p>
        </p:txBody>
      </p:sp>
      <p:pic>
        <p:nvPicPr>
          <p:cNvPr id="28676" name="Picture 1">
            <a:extLst>
              <a:ext uri="{FF2B5EF4-FFF2-40B4-BE49-F238E27FC236}">
                <a16:creationId xmlns:a16="http://schemas.microsoft.com/office/drawing/2014/main" id="{CAD70D11-4CEF-20ED-0507-C1B8C8E010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781300"/>
            <a:ext cx="1681163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Footer Placeholder 1">
            <a:extLst>
              <a:ext uri="{FF2B5EF4-FFF2-40B4-BE49-F238E27FC236}">
                <a16:creationId xmlns:a16="http://schemas.microsoft.com/office/drawing/2014/main" id="{3E223CF6-8987-AC24-8DF1-0E8680ED8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BBCF8015-1333-6325-AC09-C4B618D99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lb-LU" altLang="en-US" sz="2800" b="1"/>
            </a:br>
            <a:r>
              <a:rPr lang="lb-LU" altLang="en-US" sz="2800" b="1">
                <a:solidFill>
                  <a:srgbClr val="996633"/>
                </a:solidFill>
              </a:rPr>
              <a:t>2. Enquête </a:t>
            </a:r>
            <a:br>
              <a:rPr lang="lb-LU" altLang="en-US" sz="2800" b="1">
                <a:solidFill>
                  <a:srgbClr val="996633"/>
                </a:solidFill>
              </a:rPr>
            </a:br>
            <a:r>
              <a:rPr lang="lb-LU" altLang="en-US" sz="2800" b="1"/>
              <a:t>Comment protéger la personne visée?</a:t>
            </a:r>
            <a:endParaRPr lang="en-GB" altLang="en-US" sz="2800" b="1"/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C2B5831A-CFE8-7F74-9DF8-D76112303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188" y="3816350"/>
            <a:ext cx="4192587" cy="2636838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en-US" sz="1800" b="1"/>
              <a:t>Information sur:</a:t>
            </a:r>
          </a:p>
          <a:p>
            <a:pPr marL="0" indent="0">
              <a:spcBef>
                <a:spcPct val="0"/>
              </a:spcBef>
            </a:pPr>
            <a:r>
              <a:rPr lang="fr-FR" altLang="en-US" sz="1800"/>
              <a:t>Entité responsable du mécanisme, </a:t>
            </a:r>
          </a:p>
          <a:p>
            <a:pPr marL="0" indent="0">
              <a:spcBef>
                <a:spcPct val="0"/>
              </a:spcBef>
            </a:pPr>
            <a:r>
              <a:rPr lang="fr-FR" altLang="en-US" sz="1800"/>
              <a:t>Faits dont il est accusé,</a:t>
            </a:r>
          </a:p>
          <a:p>
            <a:pPr marL="0" indent="0">
              <a:spcBef>
                <a:spcPct val="0"/>
              </a:spcBef>
            </a:pPr>
            <a:r>
              <a:rPr lang="fr-FR" altLang="en-US" sz="1800"/>
              <a:t>Services qui pourraient avoir communication du signalement,</a:t>
            </a:r>
          </a:p>
          <a:p>
            <a:pPr marL="0" indent="0">
              <a:spcBef>
                <a:spcPct val="0"/>
              </a:spcBef>
            </a:pPr>
            <a:r>
              <a:rPr lang="fr-FR" altLang="en-US" sz="1800"/>
              <a:t>Manière d'exercer ses droits d‘Accès / Rectification / Opposition,</a:t>
            </a:r>
          </a:p>
          <a:p>
            <a:pPr marL="0" indent="0">
              <a:spcBef>
                <a:spcPct val="0"/>
              </a:spcBef>
            </a:pPr>
            <a:r>
              <a:rPr lang="fr-FR" altLang="en-US" sz="1800" b="1" i="1"/>
              <a:t>Limites au droit à l’information si nuit à l’enquête</a:t>
            </a:r>
          </a:p>
          <a:p>
            <a:pPr marL="0" indent="0">
              <a:spcBef>
                <a:spcPct val="0"/>
              </a:spcBef>
            </a:pPr>
            <a:endParaRPr lang="en-GB" altLang="en-US" sz="1800" b="1"/>
          </a:p>
        </p:txBody>
      </p:sp>
      <p:sp>
        <p:nvSpPr>
          <p:cNvPr id="29700" name="TextBox 3">
            <a:extLst>
              <a:ext uri="{FF2B5EF4-FFF2-40B4-BE49-F238E27FC236}">
                <a16:creationId xmlns:a16="http://schemas.microsoft.com/office/drawing/2014/main" id="{1DB28AC3-E4B0-C95D-9378-2BB451584483}"/>
              </a:ext>
            </a:extLst>
          </p:cNvPr>
          <p:cNvSpPr txBox="1">
            <a:spLocks noChangeArrowheads="1"/>
          </p:cNvSpPr>
          <p:nvPr/>
        </p:nvSpPr>
        <p:spPr bwMode="auto">
          <a:xfrm rot="-337694">
            <a:off x="1343025" y="1808163"/>
            <a:ext cx="2474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800"/>
              <a:t>Risque de stigmatisation</a:t>
            </a:r>
            <a:endParaRPr lang="fr-FR" altLang="en-US" sz="1800">
              <a:latin typeface="Arial" panose="020B0604020202020204" pitchFamily="34" charset="0"/>
            </a:endParaRPr>
          </a:p>
        </p:txBody>
      </p:sp>
      <p:sp>
        <p:nvSpPr>
          <p:cNvPr id="29701" name="TextBox 5">
            <a:extLst>
              <a:ext uri="{FF2B5EF4-FFF2-40B4-BE49-F238E27FC236}">
                <a16:creationId xmlns:a16="http://schemas.microsoft.com/office/drawing/2014/main" id="{8EF28594-2E70-5457-C702-6EDC2123CD98}"/>
              </a:ext>
            </a:extLst>
          </p:cNvPr>
          <p:cNvSpPr txBox="1">
            <a:spLocks noChangeArrowheads="1"/>
          </p:cNvSpPr>
          <p:nvPr/>
        </p:nvSpPr>
        <p:spPr bwMode="auto">
          <a:xfrm rot="526991">
            <a:off x="4875213" y="1820863"/>
            <a:ext cx="2347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800"/>
              <a:t>Risque de victimisation</a:t>
            </a:r>
            <a:endParaRPr lang="en-GB" altLang="en-US" sz="1800"/>
          </a:p>
        </p:txBody>
      </p:sp>
      <p:pic>
        <p:nvPicPr>
          <p:cNvPr id="29702" name="Picture 1">
            <a:extLst>
              <a:ext uri="{FF2B5EF4-FFF2-40B4-BE49-F238E27FC236}">
                <a16:creationId xmlns:a16="http://schemas.microsoft.com/office/drawing/2014/main" id="{1FA68209-04DE-03DF-2E15-4AB219D300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2276475"/>
            <a:ext cx="1600200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A60F339-AE99-E28C-EA1F-8A9FC4BEBEA2}"/>
              </a:ext>
            </a:extLst>
          </p:cNvPr>
          <p:cNvSpPr txBox="1"/>
          <p:nvPr/>
        </p:nvSpPr>
        <p:spPr>
          <a:xfrm>
            <a:off x="5351463" y="3913188"/>
            <a:ext cx="3263900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b="1" dirty="0" err="1">
                <a:latin typeface="+mn-lt"/>
              </a:rPr>
              <a:t>Garanties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en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termes</a:t>
            </a:r>
            <a:r>
              <a:rPr lang="en-GB" dirty="0">
                <a:latin typeface="+mn-lt"/>
              </a:rPr>
              <a:t> de: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 err="1">
                <a:latin typeface="+mn-lt"/>
              </a:rPr>
              <a:t>Confidentialité</a:t>
            </a:r>
            <a:r>
              <a:rPr lang="en-GB" dirty="0">
                <a:latin typeface="+mn-lt"/>
              </a:rPr>
              <a:t>,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n-lt"/>
              </a:rPr>
              <a:t>Respect de la </a:t>
            </a:r>
            <a:r>
              <a:rPr lang="en-GB" dirty="0" err="1">
                <a:latin typeface="+mn-lt"/>
              </a:rPr>
              <a:t>présomption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d'innocence</a:t>
            </a:r>
            <a:r>
              <a:rPr lang="en-GB" dirty="0">
                <a:latin typeface="+mn-lt"/>
              </a:rPr>
              <a:t>,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n-lt"/>
              </a:rPr>
              <a:t>Obligation de </a:t>
            </a:r>
            <a:r>
              <a:rPr lang="en-GB" dirty="0" err="1">
                <a:latin typeface="+mn-lt"/>
              </a:rPr>
              <a:t>vérification</a:t>
            </a:r>
            <a:r>
              <a:rPr lang="en-GB" dirty="0">
                <a:latin typeface="+mn-lt"/>
              </a:rPr>
              <a:t> </a:t>
            </a:r>
            <a:r>
              <a:rPr lang="en-GB" dirty="0" err="1">
                <a:latin typeface="+mn-lt"/>
              </a:rPr>
              <a:t>sérieuse</a:t>
            </a:r>
            <a:r>
              <a:rPr lang="en-GB" dirty="0">
                <a:latin typeface="+mn-lt"/>
              </a:rPr>
              <a:t>.</a:t>
            </a:r>
          </a:p>
        </p:txBody>
      </p:sp>
      <p:sp>
        <p:nvSpPr>
          <p:cNvPr id="29704" name="Footer Placeholder 3">
            <a:extLst>
              <a:ext uri="{FF2B5EF4-FFF2-40B4-BE49-F238E27FC236}">
                <a16:creationId xmlns:a16="http://schemas.microsoft.com/office/drawing/2014/main" id="{3C091922-C267-E7A8-7965-001985CD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CA5E2B52-16A3-73E1-46DB-4EED5E6E3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br>
              <a:rPr lang="fr-BE" altLang="en-US" sz="2800" b="1">
                <a:solidFill>
                  <a:srgbClr val="000000"/>
                </a:solidFill>
              </a:rPr>
            </a:br>
            <a:r>
              <a:rPr lang="lb-LU" altLang="en-US" sz="2800" b="1">
                <a:solidFill>
                  <a:srgbClr val="996633"/>
                </a:solidFill>
              </a:rPr>
              <a:t>2. Enquête</a:t>
            </a:r>
            <a:br>
              <a:rPr lang="fr-CH" altLang="en-US" sz="2800" b="1">
                <a:solidFill>
                  <a:srgbClr val="996633"/>
                </a:solidFill>
              </a:rPr>
            </a:br>
            <a:r>
              <a:rPr lang="fr-FR" altLang="en-US" sz="2800" b="1"/>
              <a:t>Que faire si l’alerte sort du cadre imposé ?</a:t>
            </a:r>
            <a:br>
              <a:rPr lang="fr-CH" altLang="en-US" sz="2800" b="1"/>
            </a:br>
            <a:endParaRPr lang="fr-CH" altLang="en-US" sz="2800" b="1"/>
          </a:p>
        </p:txBody>
      </p:sp>
      <p:sp>
        <p:nvSpPr>
          <p:cNvPr id="30723" name="Title 1">
            <a:extLst>
              <a:ext uri="{FF2B5EF4-FFF2-40B4-BE49-F238E27FC236}">
                <a16:creationId xmlns:a16="http://schemas.microsoft.com/office/drawing/2014/main" id="{9D639210-2B62-35D8-518E-D8C34026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endParaRPr lang="fr-BE" altLang="en-US" sz="1800" b="1" u="sng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fr-FR" altLang="en-US" sz="1800" b="1"/>
              <a:t>Ne pas en tenir compte?</a:t>
            </a:r>
            <a:r>
              <a:rPr lang="fr-FR" altLang="en-US" sz="1800"/>
              <a:t> et laisser au salarié le choix de porter son signalement auprès d’un autre service / entité?</a:t>
            </a:r>
          </a:p>
          <a:p>
            <a:pPr eaLnBrk="1" hangingPunct="1">
              <a:spcBef>
                <a:spcPct val="0"/>
              </a:spcBef>
            </a:pPr>
            <a:endParaRPr lang="fr-FR" altLang="en-US" sz="1800"/>
          </a:p>
          <a:p>
            <a:pPr eaLnBrk="1" hangingPunct="1">
              <a:spcBef>
                <a:spcPct val="0"/>
              </a:spcBef>
            </a:pPr>
            <a:r>
              <a:rPr lang="fr-FR" altLang="en-US" sz="1800" b="1"/>
              <a:t>Transférer l’information à la personne compétente?</a:t>
            </a:r>
          </a:p>
          <a:p>
            <a:pPr lvl="1" eaLnBrk="1" hangingPunct="1">
              <a:spcBef>
                <a:spcPct val="0"/>
              </a:spcBef>
            </a:pPr>
            <a:r>
              <a:rPr lang="fr-FR" altLang="en-US" sz="1800"/>
              <a:t>si le Règlement interne le prévoit, et</a:t>
            </a:r>
          </a:p>
          <a:p>
            <a:pPr lvl="1" eaLnBrk="1" hangingPunct="1">
              <a:spcBef>
                <a:spcPct val="0"/>
              </a:spcBef>
            </a:pPr>
            <a:r>
              <a:rPr lang="fr-FR" altLang="en-US" sz="1800"/>
              <a:t>si les intérêts vitaux de la personne concernée par ces données ou l'intégrité morale de salariés sont en jeu, </a:t>
            </a:r>
          </a:p>
          <a:p>
            <a:pPr lvl="1" eaLnBrk="1" hangingPunct="1">
              <a:spcBef>
                <a:spcPct val="0"/>
              </a:spcBef>
            </a:pPr>
            <a:r>
              <a:rPr lang="fr-FR" altLang="en-US" sz="1800"/>
              <a:t>ou s'il existe une obligation légale de communiquer ces informations aux pouvoirs publics ou aux autorités de poursuites compétentes.</a:t>
            </a:r>
            <a:endParaRPr lang="en-GB" altLang="en-US" sz="1800"/>
          </a:p>
        </p:txBody>
      </p:sp>
      <p:pic>
        <p:nvPicPr>
          <p:cNvPr id="30724" name="Picture 2" descr="http://photos1.blogger.com/x/blogger/7188/3292/320/906354/lettre.jpg">
            <a:extLst>
              <a:ext uri="{FF2B5EF4-FFF2-40B4-BE49-F238E27FC236}">
                <a16:creationId xmlns:a16="http://schemas.microsoft.com/office/drawing/2014/main" id="{8320FE03-9937-7C01-F882-BF832AE15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013325"/>
            <a:ext cx="1792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Footer Placeholder 1">
            <a:extLst>
              <a:ext uri="{FF2B5EF4-FFF2-40B4-BE49-F238E27FC236}">
                <a16:creationId xmlns:a16="http://schemas.microsoft.com/office/drawing/2014/main" id="{F11B74D7-9D63-DDED-06A5-8BC5F93FA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B54A0C43-02E3-6142-6B58-0AA6046B8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H" altLang="en-US" sz="2800" b="1">
                <a:solidFill>
                  <a:srgbClr val="996633"/>
                </a:solidFill>
              </a:rPr>
              <a:t>1. Introduction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C6436048-BF29-5211-A42F-F8E5E0DDE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375" y="1557338"/>
            <a:ext cx="5051425" cy="4525962"/>
          </a:xfrm>
        </p:spPr>
        <p:txBody>
          <a:bodyPr/>
          <a:lstStyle/>
          <a:p>
            <a:pPr marL="971550" lvl="1" indent="-571500" algn="just" eaLnBrk="1" hangingPunct="1">
              <a:buFont typeface="Arial" panose="020B0604020202020204" pitchFamily="34" charset="0"/>
              <a:buNone/>
            </a:pPr>
            <a:endParaRPr lang="fr-FR" altLang="en-US" sz="2400"/>
          </a:p>
          <a:p>
            <a:pPr marL="971550" lvl="1" indent="-571500" algn="just" eaLnBrk="1" hangingPunct="1">
              <a:buFont typeface="Arial" panose="020B0604020202020204" pitchFamily="34" charset="0"/>
              <a:buNone/>
            </a:pPr>
            <a:r>
              <a:rPr lang="fr-FR" altLang="en-US" sz="2400"/>
              <a:t>« Bouche de lion », boîte aux lettres pour les dénonciations au palais des Doges, à Venise </a:t>
            </a:r>
          </a:p>
          <a:p>
            <a:pPr marL="971550" lvl="1" indent="-571500" algn="just" eaLnBrk="1" hangingPunct="1">
              <a:buFont typeface="Arial" panose="020B0604020202020204" pitchFamily="34" charset="0"/>
              <a:buNone/>
            </a:pPr>
            <a:r>
              <a:rPr lang="fr-FR" altLang="en-US" sz="2400"/>
              <a:t>« </a:t>
            </a:r>
            <a:r>
              <a:rPr lang="fr-FR" altLang="en-US" sz="2400" i="1"/>
              <a:t>Dénonciations secrètes contre toute personne qui dissimule des faveurs ou des services, ou qui cherche à cacher ses vrais revenus ».</a:t>
            </a:r>
            <a:endParaRPr lang="fr-CH" altLang="en-US" sz="2400" i="1"/>
          </a:p>
        </p:txBody>
      </p:sp>
      <p:pic>
        <p:nvPicPr>
          <p:cNvPr id="4100" name="Picture 5">
            <a:extLst>
              <a:ext uri="{FF2B5EF4-FFF2-40B4-BE49-F238E27FC236}">
                <a16:creationId xmlns:a16="http://schemas.microsoft.com/office/drawing/2014/main" id="{62903463-FA77-4DCE-E969-FDD6EC9569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127250"/>
            <a:ext cx="2728913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Footer Placeholder 1">
            <a:extLst>
              <a:ext uri="{FF2B5EF4-FFF2-40B4-BE49-F238E27FC236}">
                <a16:creationId xmlns:a16="http://schemas.microsoft.com/office/drawing/2014/main" id="{A1770483-6710-62EA-FEDA-023789FD1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469C1F4D-5C24-8E0B-BDEA-CAF19E880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altLang="en-US" sz="2800" b="1">
                <a:solidFill>
                  <a:srgbClr val="996633"/>
                </a:solidFill>
              </a:rPr>
              <a:t>2. Enquête </a:t>
            </a:r>
            <a:br>
              <a:rPr lang="lb-LU" altLang="en-US" sz="2800" b="1">
                <a:solidFill>
                  <a:srgbClr val="996633"/>
                </a:solidFill>
              </a:rPr>
            </a:br>
            <a:r>
              <a:rPr lang="lb-LU" altLang="en-US" sz="2800" b="1"/>
              <a:t>Sécurité des opérations de traitement des données</a:t>
            </a:r>
            <a:endParaRPr lang="en-GB" altLang="en-US" sz="2800" b="1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75EEC035-6342-7F42-600C-99955836B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fr-FR" altLang="en-US" sz="1800"/>
              <a:t>Collecte des signalements: par tout moyen, électronique ou non. </a:t>
            </a:r>
          </a:p>
          <a:p>
            <a:pPr>
              <a:spcBef>
                <a:spcPct val="0"/>
              </a:spcBef>
            </a:pPr>
            <a:r>
              <a:rPr lang="fr-FR" altLang="en-US" sz="1800"/>
              <a:t>Mesures techniques et d'organisation appropriées pour protéger les données collectées, diffusées ou conservées.</a:t>
            </a:r>
          </a:p>
          <a:p>
            <a:pPr>
              <a:spcBef>
                <a:spcPct val="0"/>
              </a:spcBef>
            </a:pPr>
            <a:r>
              <a:rPr lang="fr-FR" altLang="en-US" sz="1800"/>
              <a:t>Objectif: protéger ces données contre la destruction accidentelle ou illicite, la perte accidentelle, la diffusion ou l'accès non autorisés.</a:t>
            </a:r>
          </a:p>
          <a:p>
            <a:pPr>
              <a:spcBef>
                <a:spcPct val="0"/>
              </a:spcBef>
            </a:pPr>
            <a:r>
              <a:rPr lang="fr-FR" altLang="en-US" sz="1800"/>
              <a:t>Mécanisme de dénonciation mis en œuvre par un fournisseur de services externe: contrat de conformité pour garantir la sécurité des informations traitées pendant tout le processus.</a:t>
            </a:r>
          </a:p>
          <a:p>
            <a:r>
              <a:rPr lang="fr-FR" altLang="en-US" sz="1800"/>
              <a:t>Confidentialité des signalements = Nécessité absolue, pour respecter l'obligation de sécurité</a:t>
            </a:r>
            <a:endParaRPr lang="en-GB" altLang="en-US" sz="1800"/>
          </a:p>
        </p:txBody>
      </p:sp>
      <p:pic>
        <p:nvPicPr>
          <p:cNvPr id="31748" name="Picture 1">
            <a:extLst>
              <a:ext uri="{FF2B5EF4-FFF2-40B4-BE49-F238E27FC236}">
                <a16:creationId xmlns:a16="http://schemas.microsoft.com/office/drawing/2014/main" id="{8B78B8CC-8059-F5C9-431E-A174923222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941888"/>
            <a:ext cx="2085975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Footer Placeholder 1">
            <a:extLst>
              <a:ext uri="{FF2B5EF4-FFF2-40B4-BE49-F238E27FC236}">
                <a16:creationId xmlns:a16="http://schemas.microsoft.com/office/drawing/2014/main" id="{EB35908B-20B5-7102-8A5E-EE334BC99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3D895C88-AE50-84E7-B949-93D6E99B6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b-LU" altLang="en-US" sz="2800" b="1">
                <a:solidFill>
                  <a:srgbClr val="996633"/>
                </a:solidFill>
              </a:rPr>
              <a:t>2. Enquête </a:t>
            </a:r>
            <a:br>
              <a:rPr lang="lb-LU" altLang="en-US" sz="2800" b="1">
                <a:solidFill>
                  <a:srgbClr val="996633"/>
                </a:solidFill>
              </a:rPr>
            </a:br>
            <a:r>
              <a:rPr lang="fr-FR" altLang="en-US" sz="2800" b="1"/>
              <a:t>Qui a accès aux données?</a:t>
            </a:r>
            <a:endParaRPr lang="fr-CH" altLang="en-US" sz="2800" b="1"/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14FAD47F-8785-B8ED-8E9F-9B3DC2C3B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fr-BE" altLang="en-US" sz="3000"/>
              <a:t>	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r-FR" altLang="en-US" sz="2400" b="1"/>
              <a:t>Destinataires indispensables uniquement</a:t>
            </a:r>
            <a:endParaRPr lang="en-GB" altLang="en-US" sz="2400" b="1"/>
          </a:p>
          <a:p>
            <a:pPr eaLnBrk="1" hangingPunct="1"/>
            <a:r>
              <a:rPr lang="fr-FR" altLang="en-US" sz="2400"/>
              <a:t>Informer la CNPD  lors de la notification </a:t>
            </a:r>
          </a:p>
          <a:p>
            <a:pPr eaLnBrk="1" hangingPunct="1"/>
            <a:r>
              <a:rPr lang="fr-FR" altLang="en-US" sz="2400"/>
              <a:t>Ne communiquer aucune donnée à d’autres personnes </a:t>
            </a:r>
          </a:p>
          <a:p>
            <a:pPr eaLnBrk="1" hangingPunct="1"/>
            <a:r>
              <a:rPr lang="fr-FR" altLang="en-US" sz="2400"/>
              <a:t>Informer l’auteur présumé au moment opportun</a:t>
            </a:r>
          </a:p>
          <a:p>
            <a:pPr eaLnBrk="1" hangingPunct="1"/>
            <a:r>
              <a:rPr lang="fr-FR" altLang="en-US" sz="2400"/>
              <a:t>Protéger les données personnelles des personnes impliquées par rapport aux autres</a:t>
            </a:r>
            <a:endParaRPr lang="fr-BE" altLang="en-US" sz="220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fr-BE" altLang="en-US" sz="2200" i="1"/>
              <a:t>	</a:t>
            </a:r>
          </a:p>
        </p:txBody>
      </p:sp>
      <p:pic>
        <p:nvPicPr>
          <p:cNvPr id="32772" name="Picture 5">
            <a:extLst>
              <a:ext uri="{FF2B5EF4-FFF2-40B4-BE49-F238E27FC236}">
                <a16:creationId xmlns:a16="http://schemas.microsoft.com/office/drawing/2014/main" id="{D6FA520A-BE74-41D5-A234-95835FE535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343400"/>
            <a:ext cx="18478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3" name="Footer Placeholder 1">
            <a:extLst>
              <a:ext uri="{FF2B5EF4-FFF2-40B4-BE49-F238E27FC236}">
                <a16:creationId xmlns:a16="http://schemas.microsoft.com/office/drawing/2014/main" id="{0E24E716-FB23-83B6-644C-BA705D62B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E9AA2E60-12D9-D265-489A-ECD03F486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b-LU" altLang="en-US" sz="2800" b="1">
                <a:solidFill>
                  <a:srgbClr val="996633"/>
                </a:solidFill>
              </a:rPr>
              <a:t>Agenda</a:t>
            </a:r>
            <a:br>
              <a:rPr lang="lb-LU" altLang="en-US" sz="2800" b="1">
                <a:solidFill>
                  <a:srgbClr val="996633"/>
                </a:solidFill>
              </a:rPr>
            </a:br>
            <a:endParaRPr lang="lb-LU" altLang="en-US" sz="2800"/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A2B2AB22-D6E4-5A27-426B-E0AA1F15C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lb-LU" altLang="en-US" sz="2400"/>
              <a:t>I. Mise en place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Introduction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Cadre juridique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Mise en place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lb-LU" altLang="en-US" sz="240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lb-LU" altLang="en-US" sz="2400"/>
              <a:t>II. Fonctionnement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Lanceur d’alerte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Enquête 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 b="1">
                <a:solidFill>
                  <a:srgbClr val="996633"/>
                </a:solidFill>
              </a:rPr>
              <a:t>Suites de l’enquête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lb-LU" altLang="en-US" sz="2400"/>
          </a:p>
        </p:txBody>
      </p:sp>
      <p:pic>
        <p:nvPicPr>
          <p:cNvPr id="4" name="Picture 2" descr="évaluer ses backlinks">
            <a:extLst>
              <a:ext uri="{FF2B5EF4-FFF2-40B4-BE49-F238E27FC236}">
                <a16:creationId xmlns:a16="http://schemas.microsoft.com/office/drawing/2014/main" id="{C495DB4E-0FA6-376F-D0C9-06895906B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016" y="4077072"/>
            <a:ext cx="3300894" cy="1669554"/>
          </a:xfrm>
          <a:prstGeom prst="rect">
            <a:avLst/>
          </a:prstGeom>
        </p:spPr>
      </p:pic>
      <p:sp>
        <p:nvSpPr>
          <p:cNvPr id="33797" name="Footer Placeholder 1">
            <a:extLst>
              <a:ext uri="{FF2B5EF4-FFF2-40B4-BE49-F238E27FC236}">
                <a16:creationId xmlns:a16="http://schemas.microsoft.com/office/drawing/2014/main" id="{65FBB6B6-00FF-A933-30BF-8570BEF8E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mb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CC5600CD-9CC3-64CD-8777-CC62FFE80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188" y="188913"/>
            <a:ext cx="8229600" cy="1143000"/>
          </a:xfrm>
        </p:spPr>
        <p:txBody>
          <a:bodyPr/>
          <a:lstStyle/>
          <a:p>
            <a:r>
              <a:rPr lang="lb-LU" altLang="en-US" sz="2800" b="1">
                <a:solidFill>
                  <a:srgbClr val="996633"/>
                </a:solidFill>
              </a:rPr>
              <a:t>3. Suites de l’enquête</a:t>
            </a:r>
            <a:endParaRPr lang="en-GB" altLang="en-US" sz="2800" b="1">
              <a:solidFill>
                <a:srgbClr val="996633"/>
              </a:solidFill>
            </a:endParaRP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4433F3D3-DF6B-DD39-0D63-278F55D1B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188" y="1557338"/>
            <a:ext cx="8229600" cy="452596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altLang="en-US" sz="1800" b="1"/>
              <a:t>Rappel des buts de l'alerte</a:t>
            </a:r>
          </a:p>
          <a:p>
            <a:r>
              <a:rPr lang="en-GB" altLang="en-US" sz="1800"/>
              <a:t>Mettre fin à une pratique gravement nuisible à l'entreprise et/ou Ordre public</a:t>
            </a:r>
          </a:p>
          <a:p>
            <a:r>
              <a:rPr lang="en-GB" altLang="en-US" sz="1800"/>
              <a:t>Améliorer la transparence financière</a:t>
            </a:r>
          </a:p>
          <a:p>
            <a:r>
              <a:rPr lang="lb-LU" altLang="en-US" sz="1800"/>
              <a:t>Améliorer la gouvernance d’entreprise</a:t>
            </a:r>
          </a:p>
          <a:p>
            <a:r>
              <a:rPr lang="lb-LU" altLang="en-US" sz="1800"/>
              <a:t>Réduire le risque réputationnel</a:t>
            </a:r>
            <a:endParaRPr lang="en-GB" altLang="en-US" sz="1800"/>
          </a:p>
          <a:p>
            <a:pPr>
              <a:buFont typeface="Arial" panose="020B0604020202020204" pitchFamily="34" charset="0"/>
              <a:buNone/>
            </a:pPr>
            <a:r>
              <a:rPr lang="en-GB" altLang="en-US" sz="180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en-GB" altLang="en-US" sz="1800" b="1"/>
              <a:t>Suites de l’enquête</a:t>
            </a:r>
          </a:p>
          <a:p>
            <a:r>
              <a:rPr lang="en-GB" altLang="en-US" sz="1800"/>
              <a:t>Cessation de la malversation</a:t>
            </a:r>
          </a:p>
          <a:p>
            <a:r>
              <a:rPr lang="en-GB" altLang="en-US" sz="1800"/>
              <a:t>Tirer les leçons afin d’améliorer la gouvernance de l'entreprise</a:t>
            </a:r>
          </a:p>
          <a:p>
            <a:r>
              <a:rPr lang="en-GB" altLang="en-US" sz="1800"/>
              <a:t>Responsabilités  pénale, civile et disciplinaire </a:t>
            </a:r>
          </a:p>
          <a:p>
            <a:pPr lvl="1"/>
            <a:r>
              <a:rPr lang="en-GB" altLang="en-US" sz="1800"/>
              <a:t>Droit du travail: sanction à prendre en fonction de l'historique du salarié, des circonstances et de la gravité de la faute</a:t>
            </a:r>
          </a:p>
          <a:p>
            <a:endParaRPr lang="lb-LU" altLang="en-US" sz="1800"/>
          </a:p>
          <a:p>
            <a:endParaRPr lang="en-GB" altLang="en-US" sz="1800"/>
          </a:p>
        </p:txBody>
      </p:sp>
      <p:pic>
        <p:nvPicPr>
          <p:cNvPr id="34820" name="Picture 3">
            <a:extLst>
              <a:ext uri="{FF2B5EF4-FFF2-40B4-BE49-F238E27FC236}">
                <a16:creationId xmlns:a16="http://schemas.microsoft.com/office/drawing/2014/main" id="{AC18868F-4000-91E2-6F9D-26F33A08D3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2565400"/>
            <a:ext cx="1550987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8" descr="http://rlv.zcache.ca/marteau_de_juge_cartes-r64fa8a8f511043a4a41bc0afcfde7c0a_xvuak_8byvr_512.jpg">
            <a:extLst>
              <a:ext uri="{FF2B5EF4-FFF2-40B4-BE49-F238E27FC236}">
                <a16:creationId xmlns:a16="http://schemas.microsoft.com/office/drawing/2014/main" id="{584B052D-1E61-7E71-EE9A-EB73159B1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4" t="26614" r="8818" b="24591"/>
          <a:stretch>
            <a:fillRect/>
          </a:stretch>
        </p:blipFill>
        <p:spPr bwMode="auto">
          <a:xfrm>
            <a:off x="6804025" y="5578475"/>
            <a:ext cx="1563688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Footer Placeholder 1">
            <a:extLst>
              <a:ext uri="{FF2B5EF4-FFF2-40B4-BE49-F238E27FC236}">
                <a16:creationId xmlns:a16="http://schemas.microsoft.com/office/drawing/2014/main" id="{656E39D9-1A52-26E6-FCD7-3E31A84F4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mb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C1C028BE-249E-9619-D9AE-8F9ACBB43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b-LU" altLang="en-US" sz="2800" b="1">
                <a:solidFill>
                  <a:srgbClr val="996633"/>
                </a:solidFill>
              </a:rPr>
              <a:t>3. Suites de l’enquête</a:t>
            </a:r>
            <a:br>
              <a:rPr lang="lb-LU" altLang="en-US" sz="2800" b="1">
                <a:solidFill>
                  <a:srgbClr val="996633"/>
                </a:solidFill>
              </a:rPr>
            </a:br>
            <a:r>
              <a:rPr lang="fr-FR" altLang="en-US" sz="2800" b="1"/>
              <a:t>Comment agir contre le lanceur d’alerte abusif ?</a:t>
            </a:r>
            <a:endParaRPr lang="fr-CH" altLang="en-US" sz="2800" b="1"/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432937D1-DDF3-65DE-806B-0401FF1B0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r-CH" altLang="en-US" sz="1800" i="1"/>
              <a:t>«Le salarié </a:t>
            </a:r>
            <a:r>
              <a:rPr lang="fr-FR" altLang="en-US" sz="1800" i="1"/>
              <a:t>qui relate des faits de harcèlement moral ne peut être licencié pour ce motif, </a:t>
            </a:r>
            <a:r>
              <a:rPr lang="fr-CH" altLang="en-US" sz="1800" i="1"/>
              <a:t>sauf </a:t>
            </a:r>
            <a:r>
              <a:rPr lang="fr-CH" altLang="en-US" sz="1800" b="1" i="1" u="sng"/>
              <a:t>mauvaise foi</a:t>
            </a:r>
            <a:r>
              <a:rPr lang="fr-CH" altLang="en-US" sz="1800" i="1"/>
              <a:t>, </a:t>
            </a:r>
            <a:r>
              <a:rPr lang="fr-CH" altLang="en-US" sz="1800" b="1" i="1"/>
              <a:t>laquelle ne peut résulter de la seule circonstance que les faits dénoncés ne sont pas établis</a:t>
            </a:r>
            <a:r>
              <a:rPr lang="fr-CH" altLang="en-US" sz="1800" i="1"/>
              <a:t>.» </a:t>
            </a:r>
            <a:r>
              <a:rPr lang="fr-CH" altLang="en-US" sz="1800"/>
              <a:t>(C</a:t>
            </a:r>
            <a:r>
              <a:rPr lang="fr-FR" altLang="en-US" sz="1800"/>
              <a:t>our de cassation française, Ch. Soc., 25 septembre 2012, 11-18.352)</a:t>
            </a:r>
            <a:endParaRPr lang="fr-CH" altLang="en-US" sz="180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fr-CH" altLang="en-US" sz="180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r-FR" altLang="en-US" sz="1800" b="1"/>
              <a:t>Risque pénal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en-US" sz="1800"/>
              <a:t>Calomnie, Diffamation, Faux témoignage…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fr-FR" altLang="en-US" sz="180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r-FR" altLang="en-US" sz="1800" b="1"/>
              <a:t>Risque civil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en-US" sz="1800"/>
              <a:t>Paiement de dommages et intérêts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fr-FR" altLang="en-US" sz="180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r-FR" altLang="en-US" sz="1800" b="1"/>
              <a:t>Sanctions disciplinaires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en-US" sz="1800"/>
              <a:t>Attention à la qualification d’abus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en-US" sz="1800"/>
              <a:t>Alerte non-abusive = Nullité de la sanction!</a:t>
            </a:r>
          </a:p>
          <a:p>
            <a:pPr algn="just" eaLnBrk="1" hangingPunct="1">
              <a:lnSpc>
                <a:spcPct val="90000"/>
              </a:lnSpc>
            </a:pPr>
            <a:endParaRPr lang="fr-FR" altLang="en-US" sz="1800"/>
          </a:p>
          <a:p>
            <a:pPr eaLnBrk="1" hangingPunct="1">
              <a:buFont typeface="Wingdings" pitchFamily="2" charset="2"/>
              <a:buChar char="Ø"/>
            </a:pPr>
            <a:r>
              <a:rPr lang="fr-FR" altLang="en-US" sz="1800" b="1" i="1"/>
              <a:t>Quid du Salarié qui ne déclenche pas l’alerte?</a:t>
            </a:r>
          </a:p>
          <a:p>
            <a:pPr eaLnBrk="1" hangingPunct="1"/>
            <a:endParaRPr lang="fr-FR" altLang="en-US" sz="1800"/>
          </a:p>
          <a:p>
            <a:pPr algn="just" eaLnBrk="1" hangingPunct="1">
              <a:lnSpc>
                <a:spcPct val="90000"/>
              </a:lnSpc>
            </a:pPr>
            <a:endParaRPr lang="fr-FR" altLang="en-US" sz="180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fr-CH" altLang="en-US" sz="1800"/>
          </a:p>
        </p:txBody>
      </p:sp>
      <p:pic>
        <p:nvPicPr>
          <p:cNvPr id="35844" name="Picture 5">
            <a:extLst>
              <a:ext uri="{FF2B5EF4-FFF2-40B4-BE49-F238E27FC236}">
                <a16:creationId xmlns:a16="http://schemas.microsoft.com/office/drawing/2014/main" id="{B161EF98-CAD8-8084-A618-E0B5DD6328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654550"/>
            <a:ext cx="21907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Footer Placeholder 1">
            <a:extLst>
              <a:ext uri="{FF2B5EF4-FFF2-40B4-BE49-F238E27FC236}">
                <a16:creationId xmlns:a16="http://schemas.microsoft.com/office/drawing/2014/main" id="{0F4C59A4-31A1-3B02-022B-E269839A6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l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40F94E40-9A7B-1B55-0C1B-7138A8684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b-LU" altLang="en-US" sz="2800" b="1">
                <a:solidFill>
                  <a:srgbClr val="996633"/>
                </a:solidFill>
              </a:rPr>
              <a:t>3. Suites de l’enquête</a:t>
            </a:r>
            <a:br>
              <a:rPr lang="fr-FR" altLang="en-US" sz="2800" b="1">
                <a:solidFill>
                  <a:srgbClr val="996633"/>
                </a:solidFill>
              </a:rPr>
            </a:br>
            <a:r>
              <a:rPr lang="fr-FR" altLang="en-US" sz="2800" b="1"/>
              <a:t>Comment agir contre le salarié visé ?</a:t>
            </a:r>
            <a:endParaRPr lang="fr-CH" altLang="en-US" sz="2800" b="1"/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E5674CE8-4B5A-59DB-4DD6-AE002BAEC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244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r-FR" altLang="en-US" sz="2000" b="1"/>
              <a:t>Risque pénal éventuel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fr-FR" altLang="en-US" sz="200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r-FR" altLang="en-US" sz="2000" b="1"/>
              <a:t>Risque civil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en-US" sz="2000"/>
              <a:t>Paiement éventuel de dommages et intérêts 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en-US" sz="2000"/>
              <a:t>Actions collectives possibles (Code du travail et CIC)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fr-FR" altLang="en-US" sz="1600" b="1"/>
              <a:t>Associations</a:t>
            </a:r>
            <a:r>
              <a:rPr lang="fr-FR" altLang="en-US" sz="1600"/>
              <a:t> d’importance nationale agréées, lorsqu’un cas de corruption ou discrimination hommes/femmes porte préjudice aux intérêts collectifs qu’elles ont pour objet de défendre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fr-FR" altLang="en-US" sz="1600" b="1"/>
              <a:t>Syndicats</a:t>
            </a:r>
            <a:r>
              <a:rPr lang="fr-FR" altLang="en-US" sz="1600"/>
              <a:t> justifiant de la représentativité nationale (en cas de discriminations)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en-US" sz="2000"/>
              <a:t>Dans le cadre de la relation de travail, le salarié supporte les dégâts causés par ses actes volontaires ou par sa négligence grave.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fr-FR" altLang="en-US" sz="200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r-FR" altLang="en-US" sz="2000" b="1"/>
              <a:t>Sanctions disciplinaires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en-US" sz="2000"/>
              <a:t>Prise en compte de l’historique RH du salarié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en-US" sz="2000"/>
              <a:t>Circonstances de la faute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en-US" sz="2000"/>
              <a:t>Conséquences pour l’entreprise</a:t>
            </a:r>
          </a:p>
          <a:p>
            <a:pPr algn="just" eaLnBrk="1" hangingPunct="1">
              <a:lnSpc>
                <a:spcPct val="90000"/>
              </a:lnSpc>
            </a:pPr>
            <a:endParaRPr lang="fr-FR" altLang="en-US" sz="2000"/>
          </a:p>
          <a:p>
            <a:pPr algn="just" eaLnBrk="1" hangingPunct="1">
              <a:lnSpc>
                <a:spcPct val="90000"/>
              </a:lnSpc>
            </a:pPr>
            <a:endParaRPr lang="fr-FR" altLang="en-US" sz="2000"/>
          </a:p>
          <a:p>
            <a:pPr eaLnBrk="1" hangingPunct="1"/>
            <a:endParaRPr lang="fr-FR" altLang="en-US" sz="2000" b="1"/>
          </a:p>
          <a:p>
            <a:pPr eaLnBrk="1" hangingPunct="1"/>
            <a:endParaRPr lang="en-GB" altLang="en-US" sz="2000"/>
          </a:p>
        </p:txBody>
      </p:sp>
      <p:pic>
        <p:nvPicPr>
          <p:cNvPr id="36868" name="Picture 4">
            <a:extLst>
              <a:ext uri="{FF2B5EF4-FFF2-40B4-BE49-F238E27FC236}">
                <a16:creationId xmlns:a16="http://schemas.microsoft.com/office/drawing/2014/main" id="{CB7F409A-3C80-2ECF-D7CD-41A77E727D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583113"/>
            <a:ext cx="1852612" cy="172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Footer Placeholder 1">
            <a:extLst>
              <a:ext uri="{FF2B5EF4-FFF2-40B4-BE49-F238E27FC236}">
                <a16:creationId xmlns:a16="http://schemas.microsoft.com/office/drawing/2014/main" id="{979916DD-D360-BD14-79B2-CCEDF146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817F88B1-8529-C125-1551-8D622B022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altLang="en-US" sz="2800" b="1">
                <a:solidFill>
                  <a:srgbClr val="996633"/>
                </a:solidFill>
              </a:rPr>
              <a:t>Conclusion</a:t>
            </a:r>
            <a:endParaRPr lang="fr-CH" altLang="en-US" sz="2800" b="1">
              <a:solidFill>
                <a:srgbClr val="996633"/>
              </a:solidFill>
            </a:endParaRP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E440A684-7DCD-920B-9062-834032EC4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altLang="en-US" sz="1800"/>
          </a:p>
          <a:p>
            <a:r>
              <a:rPr lang="fr-CH" altLang="en-US" sz="1800"/>
              <a:t>Les employeurs ayant mis en place une procédure d’alerte ne sont pas eux-mêmes toujours prêts à entendre l'alerte.</a:t>
            </a:r>
          </a:p>
          <a:p>
            <a:endParaRPr lang="fr-CH" altLang="en-US" sz="1800"/>
          </a:p>
          <a:p>
            <a:r>
              <a:rPr lang="fr-CH" altLang="en-US" sz="1800"/>
              <a:t>La maturité des entreprises et de l'Etat pour assumer un tel bouleversement de la relation employeur-salarié est encore à développer </a:t>
            </a:r>
          </a:p>
          <a:p>
            <a:endParaRPr lang="fr-CH" altLang="en-US" sz="1800"/>
          </a:p>
          <a:p>
            <a:r>
              <a:rPr lang="fr-CH" altLang="en-US" sz="1800"/>
              <a:t>Les avantages d'une alerte bien encadrée semblent plus importants que ses inconvénients.</a:t>
            </a:r>
          </a:p>
          <a:p>
            <a:endParaRPr lang="fr-CH" altLang="en-US" sz="1800"/>
          </a:p>
          <a:p>
            <a:r>
              <a:rPr lang="fr-CH" altLang="en-US" sz="1800"/>
              <a:t>Au règlement interne ou à la loi de fixer les garanties mentionnées? </a:t>
            </a:r>
            <a:r>
              <a:rPr lang="fr-CH" altLang="en-US" sz="1800" i="1"/>
              <a:t>(Voir notamment la Recommandation CM/Rec(2014)7 du Comité des Ministres aux Etats membres sur la protection des lanceurs d’alerte du 30 avril 2014)</a:t>
            </a:r>
          </a:p>
          <a:p>
            <a:endParaRPr lang="fr-CH" altLang="en-US" sz="1800"/>
          </a:p>
        </p:txBody>
      </p:sp>
      <p:sp>
        <p:nvSpPr>
          <p:cNvPr id="37892" name="Footer Placeholder 1">
            <a:extLst>
              <a:ext uri="{FF2B5EF4-FFF2-40B4-BE49-F238E27FC236}">
                <a16:creationId xmlns:a16="http://schemas.microsoft.com/office/drawing/2014/main" id="{EB6A9BBC-E1E8-74F4-4642-9E336FBE9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Elsa - Employement Law Specialists Association Luxembourg">
            <a:extLst>
              <a:ext uri="{FF2B5EF4-FFF2-40B4-BE49-F238E27FC236}">
                <a16:creationId xmlns:a16="http://schemas.microsoft.com/office/drawing/2014/main" id="{D5120F89-E9F3-89A3-33CA-BC58BE049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538" y="5516563"/>
            <a:ext cx="22002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B80190B-4975-BF3F-3220-9CD3F5FFE208}"/>
              </a:ext>
            </a:extLst>
          </p:cNvPr>
          <p:cNvSpPr/>
          <p:nvPr/>
        </p:nvSpPr>
        <p:spPr>
          <a:xfrm>
            <a:off x="611188" y="2781300"/>
            <a:ext cx="7037387" cy="23764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C1A7B2-38DE-B215-5ECB-B3C82D5566F6}"/>
              </a:ext>
            </a:extLst>
          </p:cNvPr>
          <p:cNvSpPr/>
          <p:nvPr/>
        </p:nvSpPr>
        <p:spPr>
          <a:xfrm>
            <a:off x="611188" y="4292600"/>
            <a:ext cx="7037387" cy="865188"/>
          </a:xfrm>
          <a:prstGeom prst="rect">
            <a:avLst/>
          </a:prstGeom>
          <a:solidFill>
            <a:srgbClr val="996633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6BD7BA-8A1D-8BA9-253C-B491ABA901DD}"/>
              </a:ext>
            </a:extLst>
          </p:cNvPr>
          <p:cNvSpPr/>
          <p:nvPr/>
        </p:nvSpPr>
        <p:spPr>
          <a:xfrm>
            <a:off x="7740650" y="2781300"/>
            <a:ext cx="792163" cy="2376488"/>
          </a:xfrm>
          <a:prstGeom prst="rect">
            <a:avLst/>
          </a:prstGeom>
          <a:solidFill>
            <a:srgbClr val="ACCE3E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8918" name="Title 1">
            <a:extLst>
              <a:ext uri="{FF2B5EF4-FFF2-40B4-BE49-F238E27FC236}">
                <a16:creationId xmlns:a16="http://schemas.microsoft.com/office/drawing/2014/main" id="{F0D159C0-65A2-BCCA-CC07-7A468D3A9B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188" y="2781300"/>
            <a:ext cx="7037387" cy="1439863"/>
          </a:xfrm>
        </p:spPr>
        <p:txBody>
          <a:bodyPr/>
          <a:lstStyle/>
          <a:p>
            <a:pPr eaLnBrk="1" hangingPunct="1"/>
            <a:r>
              <a:rPr lang="lb-LU" altLang="en-US" b="1">
                <a:solidFill>
                  <a:srgbClr val="996633"/>
                </a:solidFill>
              </a:rPr>
              <a:t>Merci de votre attention</a:t>
            </a:r>
          </a:p>
        </p:txBody>
      </p:sp>
      <p:sp>
        <p:nvSpPr>
          <p:cNvPr id="38919" name="Subtitle 2">
            <a:extLst>
              <a:ext uri="{FF2B5EF4-FFF2-40B4-BE49-F238E27FC236}">
                <a16:creationId xmlns:a16="http://schemas.microsoft.com/office/drawing/2014/main" id="{D9EBE592-5611-BEA5-B28F-1274B608A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38" y="4365625"/>
            <a:ext cx="7005637" cy="792163"/>
          </a:xfrm>
        </p:spPr>
        <p:txBody>
          <a:bodyPr/>
          <a:lstStyle/>
          <a:p>
            <a:pPr eaLnBrk="1" hangingPunct="1"/>
            <a:r>
              <a:rPr lang="lb-LU" altLang="en-US" i="1">
                <a:solidFill>
                  <a:schemeClr val="bg1"/>
                </a:solidFill>
              </a:rPr>
              <a:t>Ariane Claverie &amp; Isabelle COMHAIRE</a:t>
            </a:r>
          </a:p>
        </p:txBody>
      </p:sp>
      <p:sp>
        <p:nvSpPr>
          <p:cNvPr id="38920" name="Footer Placeholder 1">
            <a:extLst>
              <a:ext uri="{FF2B5EF4-FFF2-40B4-BE49-F238E27FC236}">
                <a16:creationId xmlns:a16="http://schemas.microsoft.com/office/drawing/2014/main" id="{A8DDD1F0-65AE-4CCF-B57B-D8E2A7AA0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66A2E44-0894-04B0-6E48-19014DD80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H" altLang="en-US" sz="2800" b="1">
                <a:solidFill>
                  <a:srgbClr val="996633"/>
                </a:solidFill>
              </a:rPr>
              <a:t>1. Introduction</a:t>
            </a:r>
            <a:br>
              <a:rPr lang="fr-CH" altLang="en-US" sz="2800" b="1"/>
            </a:br>
            <a:r>
              <a:rPr lang="fr-FR" altLang="en-US" sz="2800" b="1"/>
              <a:t>Qu’est-ce que le Whistleblowing?</a:t>
            </a:r>
            <a:br>
              <a:rPr lang="fr-BE" altLang="en-US" sz="2800" b="1"/>
            </a:br>
            <a:endParaRPr lang="lb-LU" altLang="en-US" sz="2800" b="1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30ECCAE3-38AA-C080-9DF4-DD4C4444E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tabLst>
                <a:tab pos="273050" algn="l"/>
              </a:tabLst>
            </a:pPr>
            <a:r>
              <a:rPr lang="lb-LU" altLang="en-US" sz="2400"/>
              <a:t>Hot Topic!</a:t>
            </a:r>
          </a:p>
          <a:p>
            <a:pPr algn="just" eaLnBrk="1" hangingPunct="1">
              <a:tabLst>
                <a:tab pos="273050" algn="l"/>
              </a:tabLst>
            </a:pPr>
            <a:r>
              <a:rPr lang="lb-LU" altLang="en-US" sz="2400"/>
              <a:t>Ligne éthique: obligatoire? utile? </a:t>
            </a:r>
          </a:p>
          <a:p>
            <a:pPr algn="just" eaLnBrk="1" hangingPunct="1">
              <a:tabLst>
                <a:tab pos="273050" algn="l"/>
              </a:tabLst>
            </a:pPr>
            <a:r>
              <a:rPr lang="lb-LU" altLang="en-US" sz="2400"/>
              <a:t>Pratique connotée négativement dans l’UE (délation?)</a:t>
            </a:r>
          </a:p>
          <a:p>
            <a:pPr algn="just" eaLnBrk="1" hangingPunct="1">
              <a:tabLst>
                <a:tab pos="273050" algn="l"/>
              </a:tabLst>
            </a:pPr>
            <a:r>
              <a:rPr lang="lb-LU" altLang="en-US" sz="2400"/>
              <a:t>Aucune définition uniformisée</a:t>
            </a:r>
          </a:p>
          <a:p>
            <a:pPr algn="just" eaLnBrk="1" hangingPunct="1">
              <a:tabLst>
                <a:tab pos="273050" algn="l"/>
              </a:tabLst>
            </a:pPr>
            <a:r>
              <a:rPr lang="lb-LU" altLang="en-US" sz="2400"/>
              <a:t>Lanceurs d’alertes: caractéristiques</a:t>
            </a:r>
          </a:p>
          <a:p>
            <a:pPr algn="just" eaLnBrk="1" hangingPunct="1">
              <a:tabLst>
                <a:tab pos="273050" algn="l"/>
              </a:tabLst>
            </a:pPr>
            <a:r>
              <a:rPr lang="lb-LU" altLang="en-US" sz="2400"/>
              <a:t>Whistleblowing externe vs Whistleblowing interne</a:t>
            </a:r>
          </a:p>
          <a:p>
            <a:pPr algn="just" eaLnBrk="1" hangingPunct="1">
              <a:tabLst>
                <a:tab pos="273050" algn="l"/>
              </a:tabLst>
            </a:pPr>
            <a:endParaRPr lang="lb-LU" altLang="en-US" sz="2400"/>
          </a:p>
          <a:p>
            <a:pPr algn="just" eaLnBrk="1" hangingPunct="1">
              <a:tabLst>
                <a:tab pos="273050" algn="l"/>
              </a:tabLst>
            </a:pPr>
            <a:endParaRPr lang="lb-LU" altLang="en-US" sz="1900"/>
          </a:p>
        </p:txBody>
      </p:sp>
      <p:sp>
        <p:nvSpPr>
          <p:cNvPr id="5124" name="Footer Placeholder 1">
            <a:extLst>
              <a:ext uri="{FF2B5EF4-FFF2-40B4-BE49-F238E27FC236}">
                <a16:creationId xmlns:a16="http://schemas.microsoft.com/office/drawing/2014/main" id="{4716FEE6-EFC5-575F-7DEB-AE525279F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2C5515E-067E-A0B7-86BA-BF70E1119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altLang="en-US" sz="2800" b="1">
                <a:solidFill>
                  <a:srgbClr val="996633"/>
                </a:solidFill>
              </a:rPr>
              <a:t>1. Introduction</a:t>
            </a:r>
            <a:br>
              <a:rPr lang="fr-CH" altLang="en-US" sz="2800" b="1">
                <a:solidFill>
                  <a:srgbClr val="996633"/>
                </a:solidFill>
              </a:rPr>
            </a:br>
            <a:r>
              <a:rPr lang="fr-CH" altLang="en-US" sz="2800" b="1"/>
              <a:t>Origine</a:t>
            </a:r>
            <a:endParaRPr lang="en-GB" altLang="en-US" sz="2800" b="1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8495C478-6B89-A3E2-1729-D3D9059BB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endParaRPr lang="fr-CH" altLang="en-US" sz="2800"/>
          </a:p>
          <a:p>
            <a:r>
              <a:rPr lang="fr-CH" altLang="en-US" sz="2800"/>
              <a:t>Sarbane Oxley Act (SOX) – 2002</a:t>
            </a:r>
          </a:p>
          <a:p>
            <a:r>
              <a:rPr lang="fr-CH" altLang="en-US" sz="2800"/>
              <a:t>Compatibilité du SOX avec la législation en matière de protection des données</a:t>
            </a:r>
          </a:p>
          <a:p>
            <a:r>
              <a:rPr lang="fr-CH" altLang="en-US" sz="2800"/>
              <a:t>Position de la CNIL et du Groupe 29</a:t>
            </a:r>
            <a:endParaRPr lang="en-GB" altLang="en-US" sz="2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BE8AB7-2AC9-6042-2301-6E0299ECD7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5852196" y="4244270"/>
            <a:ext cx="2828925" cy="1885950"/>
          </a:xfrm>
          <a:prstGeom prst="rect">
            <a:avLst/>
          </a:prstGeom>
        </p:spPr>
      </p:pic>
      <p:sp>
        <p:nvSpPr>
          <p:cNvPr id="6149" name="Footer Placeholder 1">
            <a:extLst>
              <a:ext uri="{FF2B5EF4-FFF2-40B4-BE49-F238E27FC236}">
                <a16:creationId xmlns:a16="http://schemas.microsoft.com/office/drawing/2014/main" id="{CE18A9C6-E528-CEC4-8410-0347C1CCC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C6D06D50-B558-2AE5-19D4-A711B7A6B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altLang="en-US" sz="2800" b="1">
                <a:solidFill>
                  <a:srgbClr val="996633"/>
                </a:solidFill>
              </a:rPr>
              <a:t>1. Introduction</a:t>
            </a:r>
            <a:br>
              <a:rPr lang="fr-CH" altLang="en-US" sz="2800" b="1">
                <a:solidFill>
                  <a:srgbClr val="996633"/>
                </a:solidFill>
              </a:rPr>
            </a:br>
            <a:r>
              <a:rPr lang="fr-CH" altLang="en-US" sz="2800" b="1"/>
              <a:t>Définition</a:t>
            </a:r>
            <a:endParaRPr lang="en-GB" altLang="en-US" sz="2800" b="1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3808D13E-7FA3-EBC6-A58F-8826E7154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altLang="en-US" sz="2000"/>
              <a:t>Pas de définition en droit luxembourgeois</a:t>
            </a:r>
          </a:p>
          <a:p>
            <a:r>
              <a:rPr lang="fr-CH" altLang="en-US" sz="2000" b="1"/>
              <a:t>Conseil de l’Europe</a:t>
            </a:r>
            <a:r>
              <a:rPr lang="fr-CH" altLang="en-US" sz="2000"/>
              <a:t>: </a:t>
            </a:r>
            <a:r>
              <a:rPr lang="fr-CH" altLang="en-US" sz="2000" i="1"/>
              <a:t>«Toute personne qui fait des signalements ou révèle des informations concernant des menaces ou un préjudice pour l’intérêt général </a:t>
            </a:r>
            <a:r>
              <a:rPr lang="fr-CH" altLang="en-US" sz="2000" i="1" u="sng"/>
              <a:t>dans le contexte de sa relation de travail</a:t>
            </a:r>
            <a:r>
              <a:rPr lang="fr-CH" altLang="en-US" sz="2000" i="1"/>
              <a:t>, qu’elle soit dans le secteur public ou dans le secteur privé »</a:t>
            </a:r>
          </a:p>
          <a:p>
            <a:r>
              <a:rPr lang="fr-CH" altLang="en-US" sz="2000" b="1"/>
              <a:t>CNPD</a:t>
            </a:r>
            <a:r>
              <a:rPr lang="fr-CH" altLang="en-US" sz="2000"/>
              <a:t>: «</a:t>
            </a:r>
            <a:r>
              <a:rPr lang="fr-CH" altLang="en-US" sz="2000" i="1"/>
              <a:t> Un système mis en place par un organisme public ou privé, pour inciter </a:t>
            </a:r>
            <a:r>
              <a:rPr lang="fr-CH" altLang="en-US" sz="2000" i="1" u="sng"/>
              <a:t>ses salariés</a:t>
            </a:r>
            <a:r>
              <a:rPr lang="fr-CH" altLang="en-US" sz="2000" i="1"/>
              <a:t> à signaler des problèmes pouvant sérieusement affecter son activité ou engager gravement sa responsabilité. Il ne se substitue pas aux autres canaux d’alertes existants; Il en est complémentaire </a:t>
            </a:r>
            <a:r>
              <a:rPr lang="fr-CH" altLang="en-US" sz="2000"/>
              <a:t>»</a:t>
            </a:r>
          </a:p>
          <a:p>
            <a:r>
              <a:rPr lang="fr-CH" altLang="en-US" sz="2000"/>
              <a:t>Caractéristiques de la ligne éthique:</a:t>
            </a:r>
          </a:p>
          <a:p>
            <a:pPr lvl="1" eaLnBrk="1" hangingPunct="1"/>
            <a:r>
              <a:rPr lang="fr-FR" altLang="en-US" sz="2000"/>
              <a:t>Complémentaire / supplémentaire </a:t>
            </a:r>
          </a:p>
          <a:p>
            <a:pPr lvl="1" eaLnBrk="1" hangingPunct="1"/>
            <a:r>
              <a:rPr lang="fr-FR" altLang="en-US" sz="2000"/>
              <a:t>Subsidiaire  </a:t>
            </a:r>
          </a:p>
          <a:p>
            <a:pPr lvl="1" eaLnBrk="1" hangingPunct="1"/>
            <a:r>
              <a:rPr lang="fr-FR" altLang="en-US" sz="2000"/>
              <a:t>Facultatif</a:t>
            </a:r>
            <a:endParaRPr lang="en-GB" altLang="en-US" sz="2000"/>
          </a:p>
          <a:p>
            <a:endParaRPr lang="fr-CH" altLang="en-US" sz="2000"/>
          </a:p>
          <a:p>
            <a:pPr>
              <a:buFont typeface="Arial" panose="020B0604020202020204" pitchFamily="34" charset="0"/>
              <a:buNone/>
            </a:pPr>
            <a:endParaRPr lang="fr-CH" altLang="en-US" sz="2000"/>
          </a:p>
        </p:txBody>
      </p:sp>
      <p:pic>
        <p:nvPicPr>
          <p:cNvPr id="7172" name="Picture 3">
            <a:extLst>
              <a:ext uri="{FF2B5EF4-FFF2-40B4-BE49-F238E27FC236}">
                <a16:creationId xmlns:a16="http://schemas.microsoft.com/office/drawing/2014/main" id="{960C8F12-C25D-C8B8-3B0A-210EC81E97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588" y="4868863"/>
            <a:ext cx="171767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Footer Placeholder 1">
            <a:extLst>
              <a:ext uri="{FF2B5EF4-FFF2-40B4-BE49-F238E27FC236}">
                <a16:creationId xmlns:a16="http://schemas.microsoft.com/office/drawing/2014/main" id="{135E0557-C17C-493E-5AE0-0EAB54A24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1813D1B-3E7E-B0D2-79DC-C6AA7BC0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b-LU" altLang="en-US" sz="2800" b="1">
                <a:solidFill>
                  <a:srgbClr val="996633"/>
                </a:solidFill>
              </a:rPr>
              <a:t>Agenda</a:t>
            </a:r>
            <a:br>
              <a:rPr lang="lb-LU" altLang="en-US" sz="2800" b="1">
                <a:solidFill>
                  <a:srgbClr val="996633"/>
                </a:solidFill>
              </a:rPr>
            </a:br>
            <a:endParaRPr lang="lb-LU" altLang="en-US" sz="280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96044010-8CEE-B492-44FC-5BF916305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lb-LU" altLang="en-US" sz="2400"/>
              <a:t>I. Mise en place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Introduction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 b="1">
                <a:solidFill>
                  <a:srgbClr val="996633"/>
                </a:solidFill>
              </a:rPr>
              <a:t>Cadre juridique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Mise en place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lb-LU" altLang="en-US" sz="240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lb-LU" altLang="en-US" sz="2400"/>
              <a:t>II. Fonctionnement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Lanceur d’alerte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Enquête 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lb-LU" altLang="en-US" sz="2400"/>
              <a:t>Suites de l’enquête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lb-LU" altLang="en-US" sz="2400"/>
          </a:p>
        </p:txBody>
      </p:sp>
      <p:pic>
        <p:nvPicPr>
          <p:cNvPr id="4" name="Picture 2" descr="évaluer ses backlinks">
            <a:extLst>
              <a:ext uri="{FF2B5EF4-FFF2-40B4-BE49-F238E27FC236}">
                <a16:creationId xmlns:a16="http://schemas.microsoft.com/office/drawing/2014/main" id="{6303DDE6-7749-59B4-464C-F3811EA76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016" y="4077072"/>
            <a:ext cx="3300894" cy="1669554"/>
          </a:xfrm>
          <a:prstGeom prst="rect">
            <a:avLst/>
          </a:prstGeom>
        </p:spPr>
      </p:pic>
      <p:sp>
        <p:nvSpPr>
          <p:cNvPr id="8197" name="Footer Placeholder 1">
            <a:extLst>
              <a:ext uri="{FF2B5EF4-FFF2-40B4-BE49-F238E27FC236}">
                <a16:creationId xmlns:a16="http://schemas.microsoft.com/office/drawing/2014/main" id="{9FAC77EB-2765-B285-D68C-3286ED90A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23D93F65-07A6-E56D-E71E-FBA3ECBB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 sz="2800" b="1">
                <a:solidFill>
                  <a:srgbClr val="996633"/>
                </a:solidFill>
              </a:rPr>
              <a:t>2. Cadre juridique</a:t>
            </a:r>
            <a:br>
              <a:rPr lang="fr-FR" altLang="en-US" sz="2800" b="1">
                <a:solidFill>
                  <a:srgbClr val="996633"/>
                </a:solidFill>
              </a:rPr>
            </a:br>
            <a:r>
              <a:rPr lang="fr-FR" altLang="en-US" sz="2400" b="1"/>
              <a:t>Une Loi impose-t-elle à l‘employeur d’instaurer une hotline ?</a:t>
            </a:r>
            <a:endParaRPr lang="fr-CH" altLang="en-US" sz="2400" b="1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26B1659-EF06-3CD0-C4C0-A0724F4F2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fr-CH" altLang="en-US" sz="2400"/>
          </a:p>
          <a:p>
            <a:pPr algn="just" eaLnBrk="1" hangingPunct="1">
              <a:lnSpc>
                <a:spcPct val="80000"/>
              </a:lnSpc>
            </a:pPr>
            <a:r>
              <a:rPr lang="fr-CH" altLang="en-US" sz="2400"/>
              <a:t>En principe: non</a:t>
            </a:r>
          </a:p>
          <a:p>
            <a:pPr algn="just" eaLnBrk="1" hangingPunct="1">
              <a:lnSpc>
                <a:spcPct val="80000"/>
              </a:lnSpc>
            </a:pPr>
            <a:r>
              <a:rPr lang="fr-CH" altLang="en-US" sz="2400"/>
              <a:t>Sauf secteur financier: 	</a:t>
            </a:r>
          </a:p>
          <a:p>
            <a:pPr lvl="1" eaLnBrk="1" hangingPunct="1"/>
            <a:r>
              <a:rPr lang="fr-CH" altLang="en-US" sz="2400"/>
              <a:t>Circulaire CSSF 12/552</a:t>
            </a:r>
          </a:p>
          <a:p>
            <a:pPr lvl="1" eaLnBrk="1" hangingPunct="1"/>
            <a:r>
              <a:rPr lang="fr-CH" altLang="en-US" sz="2400"/>
              <a:t>Loi du 5 avril 1993 relative au secteur financier (CRDIV)</a:t>
            </a:r>
          </a:p>
          <a:p>
            <a:pPr lvl="1" eaLnBrk="1" hangingPunct="1"/>
            <a:r>
              <a:rPr lang="fr-CH" altLang="en-US" sz="2400"/>
              <a:t>Signalement direct à la CSSF: violation du devoir de</a:t>
            </a:r>
            <a:br>
              <a:rPr lang="fr-CH" altLang="en-US" sz="2400"/>
            </a:br>
            <a:r>
              <a:rPr lang="fr-CH" altLang="en-US" sz="2400"/>
              <a:t>loyauté envers l’employeur?</a:t>
            </a:r>
          </a:p>
          <a:p>
            <a:pPr lvl="1" eaLnBrk="1" hangingPunct="1"/>
            <a:endParaRPr lang="fr-CH" altLang="en-US" sz="2400"/>
          </a:p>
          <a:p>
            <a:pPr lvl="1" eaLnBrk="1" hangingPunct="1"/>
            <a:endParaRPr lang="fr-CH" altLang="en-US" sz="2400"/>
          </a:p>
          <a:p>
            <a:pPr lvl="1" eaLnBrk="1" hangingPunct="1"/>
            <a:endParaRPr lang="fr-FR" altLang="en-US" sz="200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fr-CH" altLang="en-US" sz="2400"/>
          </a:p>
          <a:p>
            <a:pPr algn="just" eaLnBrk="1" hangingPunct="1">
              <a:lnSpc>
                <a:spcPct val="80000"/>
              </a:lnSpc>
            </a:pPr>
            <a:endParaRPr lang="fr-CH" altLang="en-US" sz="2400"/>
          </a:p>
        </p:txBody>
      </p:sp>
      <p:pic>
        <p:nvPicPr>
          <p:cNvPr id="9220" name="Picture 3" descr="File:Balanced scale of Justice.svg">
            <a:extLst>
              <a:ext uri="{FF2B5EF4-FFF2-40B4-BE49-F238E27FC236}">
                <a16:creationId xmlns:a16="http://schemas.microsoft.com/office/drawing/2014/main" id="{D9288E2C-E083-3A28-8EC9-75C4E4510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4365625"/>
            <a:ext cx="143033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Footer Placeholder 1">
            <a:extLst>
              <a:ext uri="{FF2B5EF4-FFF2-40B4-BE49-F238E27FC236}">
                <a16:creationId xmlns:a16="http://schemas.microsoft.com/office/drawing/2014/main" id="{53F2B2FE-4ADD-C369-6BDD-E76ADD7FB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69C7C7AF-BD3D-3387-CB01-B74E57949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fr-FR" altLang="en-US" sz="2800" b="1">
                <a:solidFill>
                  <a:srgbClr val="996633"/>
                </a:solidFill>
              </a:rPr>
              <a:t>2. Cadre juridique </a:t>
            </a:r>
            <a:br>
              <a:rPr lang="fr-FR" altLang="en-US" sz="2800" b="1">
                <a:solidFill>
                  <a:srgbClr val="996633"/>
                </a:solidFill>
              </a:rPr>
            </a:br>
            <a:r>
              <a:rPr lang="fr-FR" altLang="en-US" sz="2800" b="1"/>
              <a:t>Des dispositions légales obligent-elles à dénoncer? </a:t>
            </a:r>
            <a:endParaRPr lang="en-GB" altLang="en-US" sz="280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9B2C2823-24DB-2212-7A8B-3A8A7148F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altLang="en-US" sz="2400"/>
          </a:p>
          <a:p>
            <a:r>
              <a:rPr lang="fr-CH" altLang="en-US" sz="2000"/>
              <a:t>Article 140 du Code Pénal</a:t>
            </a:r>
          </a:p>
          <a:p>
            <a:r>
              <a:rPr lang="fr-CH" altLang="en-US" sz="2000"/>
              <a:t>Article 23 du Code d’Instruction Criminelle</a:t>
            </a:r>
          </a:p>
          <a:p>
            <a:r>
              <a:rPr lang="fr-CH" altLang="en-US" sz="2000"/>
              <a:t>Loi relative à la lutte contre le blanchiment et le financement du terrorisme</a:t>
            </a:r>
          </a:p>
          <a:p>
            <a:r>
              <a:rPr lang="fr-CH" altLang="en-US" sz="2000"/>
              <a:t>Loi relative aux abus de marché </a:t>
            </a:r>
          </a:p>
          <a:p>
            <a:endParaRPr lang="en-GB" altLang="en-US" sz="2000"/>
          </a:p>
        </p:txBody>
      </p:sp>
      <p:pic>
        <p:nvPicPr>
          <p:cNvPr id="10244" name="Picture 7" descr="Consulter ce texte en ligne (format PDF)">
            <a:extLst>
              <a:ext uri="{FF2B5EF4-FFF2-40B4-BE49-F238E27FC236}">
                <a16:creationId xmlns:a16="http://schemas.microsoft.com/office/drawing/2014/main" id="{5B07EEBF-70B7-7688-60AA-A1317A052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3396">
            <a:off x="5199063" y="3756025"/>
            <a:ext cx="1104900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Footer Placeholder 1">
            <a:extLst>
              <a:ext uri="{FF2B5EF4-FFF2-40B4-BE49-F238E27FC236}">
                <a16:creationId xmlns:a16="http://schemas.microsoft.com/office/drawing/2014/main" id="{EF7F31AC-3A00-CA34-2170-DC28C98B9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2272</Words>
  <Application>Microsoft Macintosh PowerPoint</Application>
  <PresentationFormat>Affichage à l'écran (4:3)</PresentationFormat>
  <Paragraphs>343</Paragraphs>
  <Slides>37</Slides>
  <Notes>37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41" baseType="lpstr">
      <vt:lpstr>Arial</vt:lpstr>
      <vt:lpstr>Calibri</vt:lpstr>
      <vt:lpstr>Wingdings</vt:lpstr>
      <vt:lpstr>Office Theme</vt:lpstr>
      <vt:lpstr>Whistleblowing au Luxembourg</vt:lpstr>
      <vt:lpstr>Agenda </vt:lpstr>
      <vt:lpstr>1. Introduction</vt:lpstr>
      <vt:lpstr>1. Introduction Qu’est-ce que le Whistleblowing? </vt:lpstr>
      <vt:lpstr>1. Introduction Origine</vt:lpstr>
      <vt:lpstr>1. Introduction Définition</vt:lpstr>
      <vt:lpstr>Agenda </vt:lpstr>
      <vt:lpstr>2. Cadre juridique Une Loi impose-t-elle à l‘employeur d’instaurer une hotline ?</vt:lpstr>
      <vt:lpstr>2. Cadre juridique  Des dispositions légales obligent-elles à dénoncer? </vt:lpstr>
      <vt:lpstr>2. Cadre juridique Est-il obligatoire pour le salarié d’utiliser la Hotline?  </vt:lpstr>
      <vt:lpstr>2. Cadre juridique  Protection des lanceurs d’alertes:  Quel cadre légal national?</vt:lpstr>
      <vt:lpstr> 2. Cadre juridique  Protection des lanceurs d’alertes:  Quel cadre légal international?</vt:lpstr>
      <vt:lpstr> 2. Cadre juridique  Quelles lois respecter lors de la mise en place de Hotline?</vt:lpstr>
      <vt:lpstr>Agenda </vt:lpstr>
      <vt:lpstr>3. Mise en place Démarches externes </vt:lpstr>
      <vt:lpstr>3. Mise en place  Démarches internes (1/2)</vt:lpstr>
      <vt:lpstr>3. Mise en place  Démarches internes (2/2)</vt:lpstr>
      <vt:lpstr>Agenda </vt:lpstr>
      <vt:lpstr>1. Lanceur d’alerte Qui peut effectuer un signalement?</vt:lpstr>
      <vt:lpstr>1. Lanceur d’alerte (de bonne foi) Quelle protection? (Code du travail) (1/2)</vt:lpstr>
      <vt:lpstr>1. Lanceur d’alerte (de bonne foi) Quelle protection? (Code du travail) (2/2)</vt:lpstr>
      <vt:lpstr>1. Lanceur d’alerte Peut-on accepter les alertes anonymes ?</vt:lpstr>
      <vt:lpstr>1. Lanceur d’alerte Quel signalement?</vt:lpstr>
      <vt:lpstr>1. Lanceur d’alerte Limitation du signalement à certains domaines ?</vt:lpstr>
      <vt:lpstr>Agenda </vt:lpstr>
      <vt:lpstr>2. Enquête Obligation de réagir?</vt:lpstr>
      <vt:lpstr>2. Enquête  Qui est autorisé à recevoir la plainte / mener l’enquête ?</vt:lpstr>
      <vt:lpstr> 2. Enquête  Comment protéger la personne visée?</vt:lpstr>
      <vt:lpstr> 2. Enquête Que faire si l’alerte sort du cadre imposé ? </vt:lpstr>
      <vt:lpstr>2. Enquête  Sécurité des opérations de traitement des données</vt:lpstr>
      <vt:lpstr>2. Enquête  Qui a accès aux données?</vt:lpstr>
      <vt:lpstr>Agenda </vt:lpstr>
      <vt:lpstr>3. Suites de l’enquête</vt:lpstr>
      <vt:lpstr>3. Suites de l’enquête Comment agir contre le lanceur d’alerte abusif ?</vt:lpstr>
      <vt:lpstr>3. Suites de l’enquête Comment agir contre le salarié visé ?</vt:lpstr>
      <vt:lpstr>Conclusion</vt:lpstr>
      <vt:lpstr>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Whistleblowing au Luxembourg</dc:title>
  <dc:creator/>
  <cp:lastModifiedBy>Louis Berns</cp:lastModifiedBy>
  <cp:revision>1</cp:revision>
  <dcterms:modified xsi:type="dcterms:W3CDTF">2023-04-24T15:04:12Z</dcterms:modified>
</cp:coreProperties>
</file>