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92" r:id="rId4"/>
    <p:sldId id="293" r:id="rId5"/>
    <p:sldId id="294" r:id="rId6"/>
    <p:sldId id="295" r:id="rId7"/>
    <p:sldId id="296" r:id="rId8"/>
    <p:sldId id="297" r:id="rId9"/>
    <p:sldId id="298" r:id="rId10"/>
    <p:sldId id="299" r:id="rId11"/>
    <p:sldId id="301" r:id="rId12"/>
    <p:sldId id="302" r:id="rId13"/>
    <p:sldId id="303" r:id="rId14"/>
    <p:sldId id="304" r:id="rId15"/>
    <p:sldId id="305" r:id="rId16"/>
    <p:sldId id="306" r:id="rId17"/>
    <p:sldId id="307" r:id="rId18"/>
    <p:sldId id="308" r:id="rId19"/>
    <p:sldId id="309" r:id="rId20"/>
    <p:sldId id="310" r:id="rId21"/>
    <p:sldId id="311" r:id="rId22"/>
    <p:sldId id="312" r:id="rId23"/>
    <p:sldId id="290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66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696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77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Classeur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Crédit d’heures </c:v>
                </c:pt>
              </c:strCache>
            </c:strRef>
          </c:tx>
          <c:spPr>
            <a:ln w="57150">
              <a:solidFill>
                <a:srgbClr val="FFC000"/>
              </a:solidFill>
            </a:ln>
          </c:spPr>
          <c:marker>
            <c:symbol val="none"/>
          </c:marker>
          <c:cat>
            <c:strRef>
              <c:f>Feuil1!$A$2:$A$30</c:f>
              <c:strCache>
                <c:ptCount val="29"/>
                <c:pt idx="0">
                  <c:v>15-18</c:v>
                </c:pt>
                <c:pt idx="1">
                  <c:v>19-31</c:v>
                </c:pt>
                <c:pt idx="2">
                  <c:v>32-43</c:v>
                </c:pt>
                <c:pt idx="3">
                  <c:v>44-56</c:v>
                </c:pt>
                <c:pt idx="4">
                  <c:v>57-68</c:v>
                </c:pt>
                <c:pt idx="5">
                  <c:v>69-81</c:v>
                </c:pt>
                <c:pt idx="6">
                  <c:v>82-93</c:v>
                </c:pt>
                <c:pt idx="7">
                  <c:v>94-106</c:v>
                </c:pt>
                <c:pt idx="8">
                  <c:v>107-118</c:v>
                </c:pt>
                <c:pt idx="9">
                  <c:v>119-131</c:v>
                </c:pt>
                <c:pt idx="10">
                  <c:v>132-143</c:v>
                </c:pt>
                <c:pt idx="11">
                  <c:v>144-149</c:v>
                </c:pt>
                <c:pt idx="12">
                  <c:v>150-153</c:v>
                </c:pt>
                <c:pt idx="13">
                  <c:v>154-159</c:v>
                </c:pt>
                <c:pt idx="14">
                  <c:v>160-165</c:v>
                </c:pt>
                <c:pt idx="15">
                  <c:v>166-171</c:v>
                </c:pt>
                <c:pt idx="16">
                  <c:v>172-178</c:v>
                </c:pt>
                <c:pt idx="17">
                  <c:v>179-184</c:v>
                </c:pt>
                <c:pt idx="18">
                  <c:v>185-190</c:v>
                </c:pt>
                <c:pt idx="19">
                  <c:v>191-196</c:v>
                </c:pt>
                <c:pt idx="20">
                  <c:v>197-203</c:v>
                </c:pt>
                <c:pt idx="21">
                  <c:v>204-209</c:v>
                </c:pt>
                <c:pt idx="22">
                  <c:v>210-215</c:v>
                </c:pt>
                <c:pt idx="23">
                  <c:v>216-221</c:v>
                </c:pt>
                <c:pt idx="24">
                  <c:v>222-228</c:v>
                </c:pt>
                <c:pt idx="25">
                  <c:v>229-234</c:v>
                </c:pt>
                <c:pt idx="26">
                  <c:v>235-240</c:v>
                </c:pt>
                <c:pt idx="27">
                  <c:v>241-246</c:v>
                </c:pt>
                <c:pt idx="28">
                  <c:v>247-249</c:v>
                </c:pt>
              </c:strCache>
            </c:strRef>
          </c:cat>
          <c:val>
            <c:numRef>
              <c:f>Feuil1!$B$2:$B$30</c:f>
              <c:numCache>
                <c:formatCode>General</c:formatCode>
                <c:ptCount val="2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24</c:v>
                </c:pt>
                <c:pt idx="13">
                  <c:v>25</c:v>
                </c:pt>
                <c:pt idx="14">
                  <c:v>26</c:v>
                </c:pt>
                <c:pt idx="15">
                  <c:v>27</c:v>
                </c:pt>
                <c:pt idx="16">
                  <c:v>28</c:v>
                </c:pt>
                <c:pt idx="17">
                  <c:v>29</c:v>
                </c:pt>
                <c:pt idx="18">
                  <c:v>30</c:v>
                </c:pt>
                <c:pt idx="19">
                  <c:v>31</c:v>
                </c:pt>
                <c:pt idx="20">
                  <c:v>32</c:v>
                </c:pt>
                <c:pt idx="21">
                  <c:v>33</c:v>
                </c:pt>
                <c:pt idx="22">
                  <c:v>34</c:v>
                </c:pt>
                <c:pt idx="23">
                  <c:v>35</c:v>
                </c:pt>
                <c:pt idx="24">
                  <c:v>36</c:v>
                </c:pt>
                <c:pt idx="25">
                  <c:v>37</c:v>
                </c:pt>
                <c:pt idx="26">
                  <c:v>38</c:v>
                </c:pt>
                <c:pt idx="27">
                  <c:v>39</c:v>
                </c:pt>
                <c:pt idx="28">
                  <c:v>40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ACF-3140-8C28-6F20B25421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7564800"/>
        <c:axId val="167566336"/>
      </c:lineChart>
      <c:catAx>
        <c:axId val="1675648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67566336"/>
        <c:crosses val="autoZero"/>
        <c:auto val="1"/>
        <c:lblAlgn val="ctr"/>
        <c:lblOffset val="100"/>
        <c:noMultiLvlLbl val="0"/>
      </c:catAx>
      <c:valAx>
        <c:axId val="1675663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756480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228ED5-5D0D-46E9-9164-783C40F7C302}" type="datetimeFigureOut">
              <a:rPr lang="en-GB" smtClean="0"/>
              <a:t>24/04/2023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6B93AB-1EF6-4F04-B376-B9178CE9A856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97839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96839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09828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85098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43038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75966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14639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42936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29877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31718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90954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63989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63251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18292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410469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821407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56502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75562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94213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82258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73250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46836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10439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2660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4/24/23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4/24/23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763712" y="342901"/>
            <a:ext cx="8676222" cy="3200400"/>
          </a:xfrm>
        </p:spPr>
        <p:txBody>
          <a:bodyPr/>
          <a:lstStyle/>
          <a:p>
            <a:r>
              <a:rPr lang="fr-FR" i="1" dirty="0">
                <a:effectLst/>
              </a:rPr>
              <a:t>Réforme du dialogue social : premier bilan</a:t>
            </a:r>
            <a:endParaRPr lang="en-US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789112" y="4229100"/>
            <a:ext cx="8676222" cy="1905000"/>
          </a:xfrm>
        </p:spPr>
        <p:txBody>
          <a:bodyPr/>
          <a:lstStyle/>
          <a:p>
            <a:r>
              <a:rPr lang="fr-FR" dirty="0"/>
              <a:t>Jean-Luc PUTZ</a:t>
            </a:r>
          </a:p>
          <a:p>
            <a:endParaRPr lang="fr-LU" dirty="0"/>
          </a:p>
          <a:p>
            <a:r>
              <a:rPr lang="fr-LU" dirty="0"/>
              <a:t>Conférence ELSA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5290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78664" y="303530"/>
            <a:ext cx="11313336" cy="1282700"/>
          </a:xfrm>
        </p:spPr>
        <p:txBody>
          <a:bodyPr>
            <a:normAutofit fontScale="90000"/>
          </a:bodyPr>
          <a:lstStyle/>
          <a:p>
            <a:r>
              <a:rPr lang="fr-LU" b="1" dirty="0"/>
              <a:t>5.Compétences d’Information et de Consultation</a:t>
            </a:r>
            <a:br>
              <a:rPr lang="fr-LU" b="1" dirty="0"/>
            </a:br>
            <a:r>
              <a:rPr lang="fr-LU" b="1" dirty="0"/>
              <a:t>	5.2. </a:t>
            </a:r>
            <a:r>
              <a:rPr lang="fr-LU" dirty="0"/>
              <a:t>Nouveaux cas d’Information et de consultation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-479680" y="2057400"/>
            <a:ext cx="12570080" cy="4597400"/>
          </a:xfrm>
        </p:spPr>
        <p:txBody>
          <a:bodyPr>
            <a:noAutofit/>
          </a:bodyPr>
          <a:lstStyle/>
          <a:p>
            <a:pPr marL="1257300" lvl="2" indent="-342900">
              <a:buFont typeface="+mj-lt"/>
              <a:buAutoNum type="arabicPeriod"/>
            </a:pPr>
            <a:r>
              <a:rPr lang="fr-LU" sz="1800" b="1" cap="none" dirty="0">
                <a:effectLst/>
              </a:rPr>
              <a:t>Réunion d’installation : </a:t>
            </a:r>
            <a:r>
              <a:rPr lang="fr-LU" sz="1800" cap="none" dirty="0">
                <a:effectLst/>
              </a:rPr>
              <a:t>informations de base sur l’entreprise (Art. L. 416-1 (4)).</a:t>
            </a:r>
          </a:p>
          <a:p>
            <a:pPr marL="1257300" lvl="2" indent="-342900">
              <a:buFont typeface="+mj-lt"/>
              <a:buAutoNum type="arabicPeriod"/>
            </a:pPr>
            <a:r>
              <a:rPr lang="fr-FR" sz="1800" cap="none" dirty="0">
                <a:effectLst/>
              </a:rPr>
              <a:t>Conclusion de contrats d’appui-emploi et de contrats d’initiation à l’emploi  (Art. L. 414-3 (4)).</a:t>
            </a:r>
          </a:p>
          <a:p>
            <a:pPr marL="1257300" lvl="2" indent="-342900">
              <a:buFont typeface="+mj-lt"/>
              <a:buAutoNum type="arabicPeriod"/>
            </a:pPr>
            <a:r>
              <a:rPr lang="fr-FR" sz="1800" cap="none" dirty="0">
                <a:effectLst/>
              </a:rPr>
              <a:t>L’évolution du </a:t>
            </a:r>
            <a:r>
              <a:rPr lang="fr-FR" sz="1800" b="1" cap="none" dirty="0">
                <a:effectLst/>
              </a:rPr>
              <a:t>taux d’absence</a:t>
            </a:r>
            <a:r>
              <a:rPr lang="fr-FR" sz="1800" cap="none" dirty="0">
                <a:effectLst/>
              </a:rPr>
              <a:t> (Art. L</a:t>
            </a:r>
            <a:r>
              <a:rPr lang="fr-LU" sz="1800" cap="none" dirty="0">
                <a:effectLst/>
              </a:rPr>
              <a:t>. 414-2 (5)). </a:t>
            </a:r>
            <a:endParaRPr lang="fr-FR" sz="1800" cap="none" dirty="0">
              <a:effectLst/>
            </a:endParaRPr>
          </a:p>
          <a:p>
            <a:pPr marL="1257300" lvl="2" indent="-342900">
              <a:buFont typeface="+mj-lt"/>
              <a:buAutoNum type="arabicPeriod"/>
            </a:pPr>
            <a:r>
              <a:rPr lang="fr-FR" sz="1800" cap="none" dirty="0">
                <a:effectLst/>
              </a:rPr>
              <a:t>Mission « de rendre son avis sur les questions relatives au </a:t>
            </a:r>
            <a:r>
              <a:rPr lang="fr-FR" sz="1800" b="1" cap="none" dirty="0">
                <a:effectLst/>
              </a:rPr>
              <a:t>temps de travail</a:t>
            </a:r>
            <a:r>
              <a:rPr lang="fr-FR" sz="1800" cap="none" dirty="0">
                <a:effectLst/>
              </a:rPr>
              <a:t> » </a:t>
            </a:r>
            <a:r>
              <a:rPr lang="fr-LU" sz="1800" cap="none" dirty="0">
                <a:effectLst/>
              </a:rPr>
              <a:t> (Art. L. 414-3(1) pt. 10)</a:t>
            </a:r>
            <a:r>
              <a:rPr lang="fr-FR" sz="1800" cap="none" dirty="0">
                <a:effectLst/>
              </a:rPr>
              <a:t>.</a:t>
            </a:r>
          </a:p>
          <a:p>
            <a:pPr marL="1257300" lvl="2" indent="-342900">
              <a:buFont typeface="+mj-lt"/>
              <a:buAutoNum type="arabicPeriod"/>
            </a:pPr>
            <a:r>
              <a:rPr lang="fr-LU" sz="1800" cap="none" dirty="0">
                <a:effectLst/>
              </a:rPr>
              <a:t>Droit aux </a:t>
            </a:r>
            <a:r>
              <a:rPr lang="fr-LU" sz="1800" b="1" cap="none" dirty="0">
                <a:effectLst/>
              </a:rPr>
              <a:t>documents sociaux</a:t>
            </a:r>
            <a:r>
              <a:rPr lang="fr-LU" sz="1800" cap="none" dirty="0">
                <a:effectLst/>
              </a:rPr>
              <a:t> : ajoute des </a:t>
            </a:r>
            <a:r>
              <a:rPr lang="fr-LU" sz="1800" cap="none" dirty="0" err="1">
                <a:effectLst/>
              </a:rPr>
              <a:t>asbl</a:t>
            </a:r>
            <a:r>
              <a:rPr lang="fr-LU" sz="1800" cap="none" dirty="0">
                <a:effectLst/>
              </a:rPr>
              <a:t>, coopératives et fondations </a:t>
            </a:r>
            <a:r>
              <a:rPr lang="fr-FR" sz="1800" cap="none" dirty="0">
                <a:effectLst/>
              </a:rPr>
              <a:t>(Art. L. 414-7 (2)).</a:t>
            </a:r>
          </a:p>
          <a:p>
            <a:pPr marL="1257300" lvl="2" indent="-342900">
              <a:buFont typeface="+mj-lt"/>
              <a:buAutoNum type="arabicPeriod"/>
            </a:pPr>
            <a:r>
              <a:rPr lang="fr-LU" sz="1800" cap="none" dirty="0">
                <a:effectLst/>
              </a:rPr>
              <a:t>Délégué-SST :</a:t>
            </a:r>
            <a:endParaRPr lang="fr-FR" sz="1800" cap="none" dirty="0">
              <a:effectLst/>
            </a:endParaRPr>
          </a:p>
          <a:p>
            <a:pPr lvl="3"/>
            <a:r>
              <a:rPr lang="fr-FR" sz="1600" cap="none" dirty="0">
                <a:effectLst/>
              </a:rPr>
              <a:t>l’évaluation des risques que les activités de l’entreprise peuvent avoir pour l’</a:t>
            </a:r>
            <a:r>
              <a:rPr lang="fr-FR" sz="1600" b="1" cap="none" dirty="0">
                <a:effectLst/>
              </a:rPr>
              <a:t>environnement </a:t>
            </a:r>
            <a:r>
              <a:rPr lang="fr-FR" sz="1600" cap="none" dirty="0">
                <a:effectLst/>
              </a:rPr>
              <a:t>pour autant que la santé ou les conditions de travail sont concernées</a:t>
            </a:r>
            <a:endParaRPr lang="fr-FR" sz="2000" cap="none" dirty="0">
              <a:effectLst/>
            </a:endParaRPr>
          </a:p>
          <a:p>
            <a:pPr lvl="3"/>
            <a:r>
              <a:rPr lang="fr-FR" sz="1600" cap="none" dirty="0">
                <a:effectLst/>
              </a:rPr>
              <a:t>les mesures prises en faveur de la protection de l’environnement, pour autant que la santé ou les conditions de travail des salariés sont concernées.</a:t>
            </a:r>
            <a:endParaRPr lang="fr-FR" sz="2000" cap="none" dirty="0">
              <a:effectLst/>
            </a:endParaRPr>
          </a:p>
          <a:p>
            <a:pPr lvl="2"/>
            <a:endParaRPr lang="fr-FR" sz="1800" cap="none" dirty="0">
              <a:effectLst/>
            </a:endParaRPr>
          </a:p>
          <a:p>
            <a:pPr marL="0" indent="0">
              <a:buNone/>
            </a:pPr>
            <a:endParaRPr lang="en-US" sz="3200" cap="none" dirty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233109" y="-103632"/>
            <a:ext cx="9905998" cy="1048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dirty="0"/>
          </a:p>
        </p:txBody>
      </p:sp>
      <p:cxnSp>
        <p:nvCxnSpPr>
          <p:cNvPr id="6" name="Connecteur droit 5"/>
          <p:cNvCxnSpPr/>
          <p:nvPr/>
        </p:nvCxnSpPr>
        <p:spPr>
          <a:xfrm>
            <a:off x="597408" y="1524000"/>
            <a:ext cx="10754803" cy="3657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89456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78664" y="303530"/>
            <a:ext cx="10767236" cy="1282700"/>
          </a:xfrm>
        </p:spPr>
        <p:txBody>
          <a:bodyPr>
            <a:normAutofit fontScale="90000"/>
          </a:bodyPr>
          <a:lstStyle/>
          <a:p>
            <a:r>
              <a:rPr lang="fr-LU" b="1" dirty="0"/>
              <a:t>5.Compétences d’Information et de Consultation</a:t>
            </a:r>
            <a:br>
              <a:rPr lang="fr-LU" b="1" dirty="0"/>
            </a:br>
            <a:r>
              <a:rPr lang="fr-LU" b="1" dirty="0"/>
              <a:t>	5.3. </a:t>
            </a:r>
            <a:r>
              <a:rPr lang="fr-LU" dirty="0"/>
              <a:t>Accords dérogatoires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97408" y="1879600"/>
            <a:ext cx="11099292" cy="4404361"/>
          </a:xfrm>
        </p:spPr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fr-LU" sz="2800" cap="none" dirty="0">
                <a:effectLst/>
              </a:rPr>
              <a:t>Notion</a:t>
            </a:r>
          </a:p>
          <a:p>
            <a:pPr>
              <a:buFontTx/>
              <a:buChar char="-"/>
            </a:pPr>
            <a:r>
              <a:rPr lang="fr-LU" sz="2800" cap="none" dirty="0">
                <a:effectLst/>
              </a:rPr>
              <a:t>Portée</a:t>
            </a:r>
          </a:p>
          <a:p>
            <a:pPr lvl="1">
              <a:buFontTx/>
              <a:buChar char="-"/>
            </a:pPr>
            <a:r>
              <a:rPr lang="fr-FR" sz="2600" cap="none" dirty="0">
                <a:effectLst/>
              </a:rPr>
              <a:t>I&amp;C sur la vie de l’entreprise</a:t>
            </a:r>
          </a:p>
          <a:p>
            <a:pPr lvl="1">
              <a:buFontTx/>
              <a:buChar char="-"/>
            </a:pPr>
            <a:r>
              <a:rPr lang="fr-FR" sz="2600" cap="none" dirty="0">
                <a:effectLst/>
              </a:rPr>
              <a:t>I&amp;C en matière technique, économique et financière</a:t>
            </a:r>
          </a:p>
          <a:p>
            <a:pPr>
              <a:buFontTx/>
              <a:buChar char="-"/>
            </a:pPr>
            <a:r>
              <a:rPr lang="fr-LU" sz="2800" cap="none" dirty="0">
                <a:effectLst/>
              </a:rPr>
              <a:t>Usage en pratique ?</a:t>
            </a:r>
            <a:endParaRPr lang="en-US" sz="2400" cap="none" dirty="0">
              <a:effectLst/>
            </a:endParaRPr>
          </a:p>
          <a:p>
            <a:pPr marL="0" indent="0">
              <a:buNone/>
            </a:pPr>
            <a:endParaRPr lang="en-US" sz="2800" cap="none" dirty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233109" y="-103632"/>
            <a:ext cx="9905998" cy="1048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dirty="0"/>
          </a:p>
        </p:txBody>
      </p:sp>
      <p:cxnSp>
        <p:nvCxnSpPr>
          <p:cNvPr id="6" name="Connecteur droit 5"/>
          <p:cNvCxnSpPr/>
          <p:nvPr/>
        </p:nvCxnSpPr>
        <p:spPr>
          <a:xfrm>
            <a:off x="597408" y="1524000"/>
            <a:ext cx="10754803" cy="3657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1417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78664" y="303530"/>
            <a:ext cx="10767236" cy="1282700"/>
          </a:xfrm>
        </p:spPr>
        <p:txBody>
          <a:bodyPr>
            <a:normAutofit/>
          </a:bodyPr>
          <a:lstStyle/>
          <a:p>
            <a:r>
              <a:rPr lang="fr-LU" b="1" dirty="0"/>
              <a:t>6. Les conseillers &amp; Experts</a:t>
            </a:r>
            <a:br>
              <a:rPr lang="fr-LU" b="1" dirty="0"/>
            </a:br>
            <a:r>
              <a:rPr lang="fr-LU" b="1" dirty="0"/>
              <a:t>	6.1. </a:t>
            </a:r>
            <a:r>
              <a:rPr lang="fr-LU" dirty="0"/>
              <a:t>Les conseillers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97408" y="2146300"/>
            <a:ext cx="11099292" cy="4404361"/>
          </a:xfrm>
        </p:spPr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fr-LU" sz="2800" cap="none" dirty="0">
                <a:effectLst/>
              </a:rPr>
              <a:t>Notion</a:t>
            </a:r>
          </a:p>
          <a:p>
            <a:pPr marL="0" indent="0">
              <a:buNone/>
            </a:pPr>
            <a:endParaRPr lang="fr-LU" sz="2800" cap="none" dirty="0">
              <a:effectLst/>
            </a:endParaRPr>
          </a:p>
          <a:p>
            <a:pPr>
              <a:buFontTx/>
              <a:buChar char="-"/>
            </a:pPr>
            <a:r>
              <a:rPr lang="fr-LU" sz="2800" cap="none" dirty="0">
                <a:effectLst/>
              </a:rPr>
              <a:t>Abaissement du seuil : 150 </a:t>
            </a:r>
            <a:r>
              <a:rPr lang="fr-LU" sz="2800" cap="none" dirty="0">
                <a:effectLst/>
                <a:sym typeface="Wingdings" panose="05000000000000000000" pitchFamily="2" charset="2"/>
              </a:rPr>
              <a:t> 51</a:t>
            </a:r>
          </a:p>
          <a:p>
            <a:pPr marL="0" indent="0">
              <a:buNone/>
            </a:pPr>
            <a:endParaRPr lang="fr-LU" sz="2800" cap="none" dirty="0">
              <a:effectLst/>
            </a:endParaRPr>
          </a:p>
          <a:p>
            <a:pPr>
              <a:buFontTx/>
              <a:buChar char="-"/>
            </a:pPr>
            <a:r>
              <a:rPr lang="fr-LU" sz="2800" cap="none" dirty="0">
                <a:effectLst/>
              </a:rPr>
              <a:t>Incidence ?</a:t>
            </a:r>
            <a:endParaRPr lang="en-US" sz="2400" cap="none" dirty="0">
              <a:effectLst/>
            </a:endParaRPr>
          </a:p>
          <a:p>
            <a:pPr marL="0" indent="0">
              <a:buNone/>
            </a:pPr>
            <a:endParaRPr lang="en-US" sz="2800" cap="none" dirty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233109" y="-103632"/>
            <a:ext cx="9905998" cy="1048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dirty="0"/>
          </a:p>
        </p:txBody>
      </p:sp>
      <p:cxnSp>
        <p:nvCxnSpPr>
          <p:cNvPr id="6" name="Connecteur droit 5"/>
          <p:cNvCxnSpPr/>
          <p:nvPr/>
        </p:nvCxnSpPr>
        <p:spPr>
          <a:xfrm>
            <a:off x="597408" y="1524000"/>
            <a:ext cx="10754803" cy="3657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99208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78664" y="303530"/>
            <a:ext cx="10767236" cy="1282700"/>
          </a:xfrm>
        </p:spPr>
        <p:txBody>
          <a:bodyPr>
            <a:normAutofit/>
          </a:bodyPr>
          <a:lstStyle/>
          <a:p>
            <a:r>
              <a:rPr lang="fr-LU" b="1" dirty="0"/>
              <a:t>6. Les conseillers &amp; Experts</a:t>
            </a:r>
            <a:br>
              <a:rPr lang="fr-LU" b="1" dirty="0"/>
            </a:br>
            <a:r>
              <a:rPr lang="fr-LU" b="1" dirty="0"/>
              <a:t>	6.2. </a:t>
            </a:r>
            <a:r>
              <a:rPr lang="fr-LU" dirty="0"/>
              <a:t>Les Experts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97408" y="1879600"/>
            <a:ext cx="11099292" cy="4404361"/>
          </a:xfrm>
        </p:spPr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fr-LU" sz="2800" cap="none" dirty="0">
                <a:effectLst/>
              </a:rPr>
              <a:t>Nouveauté</a:t>
            </a:r>
          </a:p>
          <a:p>
            <a:pPr>
              <a:buFontTx/>
              <a:buChar char="-"/>
            </a:pPr>
            <a:r>
              <a:rPr lang="fr-LU" sz="2800" cap="none" dirty="0">
                <a:effectLst/>
              </a:rPr>
              <a:t>Notion</a:t>
            </a:r>
          </a:p>
          <a:p>
            <a:pPr>
              <a:buFontTx/>
              <a:buChar char="-"/>
            </a:pPr>
            <a:r>
              <a:rPr lang="fr-LU" sz="2800" cap="none" dirty="0">
                <a:effectLst/>
              </a:rPr>
              <a:t>Problématiques</a:t>
            </a:r>
          </a:p>
          <a:p>
            <a:pPr lvl="1">
              <a:buFontTx/>
              <a:buChar char="-"/>
            </a:pPr>
            <a:r>
              <a:rPr lang="fr-LU" sz="2600" cap="none" dirty="0">
                <a:effectLst/>
              </a:rPr>
              <a:t>Contrôle de la nécessité de recourir à un expert</a:t>
            </a:r>
          </a:p>
          <a:p>
            <a:pPr lvl="1">
              <a:buFontTx/>
              <a:buChar char="-"/>
            </a:pPr>
            <a:r>
              <a:rPr lang="fr-LU" sz="2600" cap="none" dirty="0">
                <a:effectLst/>
              </a:rPr>
              <a:t>Choix de l’expert</a:t>
            </a:r>
          </a:p>
          <a:p>
            <a:pPr lvl="1">
              <a:buFontTx/>
              <a:buChar char="-"/>
            </a:pPr>
            <a:r>
              <a:rPr lang="fr-LU" sz="2600" cap="none" dirty="0">
                <a:effectLst/>
              </a:rPr>
              <a:t>Nombre d’experts</a:t>
            </a:r>
          </a:p>
          <a:p>
            <a:pPr lvl="1">
              <a:buFontTx/>
              <a:buChar char="-"/>
            </a:pPr>
            <a:r>
              <a:rPr lang="fr-LU" sz="2600" cap="none" dirty="0">
                <a:effectLst/>
              </a:rPr>
              <a:t>Financement de l’expert</a:t>
            </a:r>
          </a:p>
          <a:p>
            <a:pPr marL="0" indent="0">
              <a:buNone/>
            </a:pPr>
            <a:endParaRPr lang="en-US" sz="2800" cap="none" dirty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233109" y="-103632"/>
            <a:ext cx="9905998" cy="1048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dirty="0"/>
          </a:p>
        </p:txBody>
      </p:sp>
      <p:cxnSp>
        <p:nvCxnSpPr>
          <p:cNvPr id="6" name="Connecteur droit 5"/>
          <p:cNvCxnSpPr/>
          <p:nvPr/>
        </p:nvCxnSpPr>
        <p:spPr>
          <a:xfrm>
            <a:off x="597408" y="1524000"/>
            <a:ext cx="10754803" cy="3657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84753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048512"/>
          </a:xfrm>
        </p:spPr>
        <p:txBody>
          <a:bodyPr>
            <a:normAutofit/>
          </a:bodyPr>
          <a:lstStyle/>
          <a:p>
            <a:r>
              <a:rPr lang="fr-FR" b="1" dirty="0"/>
              <a:t>7. </a:t>
            </a:r>
            <a:r>
              <a:rPr lang="fr-LU" b="1" dirty="0">
                <a:effectLst/>
              </a:rPr>
              <a:t>La communication avec le personnel</a:t>
            </a:r>
            <a:endParaRPr lang="en-US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97408" y="1879600"/>
            <a:ext cx="11126016" cy="4404361"/>
          </a:xfrm>
        </p:spPr>
        <p:txBody>
          <a:bodyPr>
            <a:no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fr-LU" sz="2400" cap="none" dirty="0">
                <a:effectLst/>
              </a:rPr>
              <a:t>Droit général </a:t>
            </a:r>
            <a:r>
              <a:rPr lang="fr-LU" sz="2400" b="1" cap="none" dirty="0">
                <a:effectLst/>
              </a:rPr>
              <a:t>d’entrer</a:t>
            </a:r>
            <a:r>
              <a:rPr lang="fr-LU" sz="2400" cap="none" dirty="0">
                <a:effectLst/>
              </a:rPr>
              <a:t> </a:t>
            </a:r>
            <a:r>
              <a:rPr lang="fr-LU" sz="2400" b="1" cap="none" dirty="0">
                <a:effectLst/>
              </a:rPr>
              <a:t>en contact</a:t>
            </a:r>
            <a:r>
              <a:rPr lang="fr-LU" sz="2400" cap="none" dirty="0">
                <a:effectLst/>
              </a:rPr>
              <a:t> avec tous les salariés de l’entreprise  (Art. L. 414-16 (3))</a:t>
            </a:r>
          </a:p>
          <a:p>
            <a:pPr marL="457200" lvl="0" indent="-457200">
              <a:buFont typeface="+mj-lt"/>
              <a:buAutoNum type="arabicPeriod"/>
            </a:pPr>
            <a:r>
              <a:rPr lang="fr-LU" sz="2400" cap="none" dirty="0">
                <a:effectLst/>
              </a:rPr>
              <a:t>Accès aux moyens de communication modernes</a:t>
            </a:r>
          </a:p>
          <a:p>
            <a:pPr marL="457200" lvl="0" indent="-457200">
              <a:buFont typeface="+mj-lt"/>
              <a:buAutoNum type="arabicPeriod"/>
            </a:pPr>
            <a:r>
              <a:rPr lang="fr-LU" sz="2400" cap="none" dirty="0">
                <a:effectLst/>
              </a:rPr>
              <a:t>Affichage des communications : y compris moyens électroniques</a:t>
            </a:r>
          </a:p>
          <a:p>
            <a:pPr marL="457200" lvl="0" indent="-457200">
              <a:buFont typeface="+mj-lt"/>
              <a:buAutoNum type="arabicPeriod"/>
            </a:pPr>
            <a:r>
              <a:rPr lang="fr-LU" sz="2400" cap="none" dirty="0">
                <a:effectLst/>
              </a:rPr>
              <a:t>Mise à disposition de </a:t>
            </a:r>
            <a:r>
              <a:rPr lang="fr-LU" sz="2400" b="1" cap="none" dirty="0">
                <a:effectLst/>
              </a:rPr>
              <a:t>moyens de transport </a:t>
            </a:r>
            <a:r>
              <a:rPr lang="fr-LU" sz="2400" cap="none" dirty="0">
                <a:effectLst/>
              </a:rPr>
              <a:t>appropriés</a:t>
            </a:r>
          </a:p>
          <a:p>
            <a:pPr marL="457200" lvl="0" indent="-457200">
              <a:buFont typeface="+mj-lt"/>
              <a:buAutoNum type="arabicPeriod"/>
            </a:pPr>
            <a:r>
              <a:rPr lang="fr-LU" sz="2400" cap="none" dirty="0">
                <a:effectLst/>
              </a:rPr>
              <a:t>Libre circulation dans l’entreprise (Art. L. 415-1 al. 2) :</a:t>
            </a:r>
          </a:p>
          <a:p>
            <a:pPr lvl="2"/>
            <a:r>
              <a:rPr lang="fr-LU" sz="2000" i="1" cap="none" dirty="0">
                <a:effectLst/>
              </a:rPr>
              <a:t>« après avoir informé le chef d’entreprise »</a:t>
            </a:r>
            <a:r>
              <a:rPr lang="fr-LU" sz="2000" cap="none" dirty="0">
                <a:effectLst/>
              </a:rPr>
              <a:t>.</a:t>
            </a:r>
          </a:p>
          <a:p>
            <a:pPr lvl="2"/>
            <a:r>
              <a:rPr lang="fr-LU" sz="2000" i="1" cap="none" dirty="0">
                <a:effectLst/>
              </a:rPr>
              <a:t> « à condition que cela n’entrave pas la bonne marche du service »</a:t>
            </a:r>
            <a:endParaRPr lang="fr-FR" sz="2000" cap="none" dirty="0">
              <a:effectLst/>
            </a:endParaRPr>
          </a:p>
          <a:p>
            <a:pPr marL="457200" indent="-457200">
              <a:buFont typeface="+mj-lt"/>
              <a:buAutoNum type="arabicPeriod"/>
            </a:pPr>
            <a:endParaRPr lang="en-US" sz="2400" cap="none" dirty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233109" y="-103632"/>
            <a:ext cx="9905998" cy="1048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dirty="0"/>
          </a:p>
        </p:txBody>
      </p:sp>
      <p:cxnSp>
        <p:nvCxnSpPr>
          <p:cNvPr id="6" name="Connecteur droit 5"/>
          <p:cNvCxnSpPr/>
          <p:nvPr/>
        </p:nvCxnSpPr>
        <p:spPr>
          <a:xfrm>
            <a:off x="597408" y="1524000"/>
            <a:ext cx="10754803" cy="3657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60383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048512"/>
          </a:xfrm>
        </p:spPr>
        <p:txBody>
          <a:bodyPr>
            <a:normAutofit/>
          </a:bodyPr>
          <a:lstStyle/>
          <a:p>
            <a:r>
              <a:rPr lang="fr-FR" b="1" dirty="0"/>
              <a:t>8. </a:t>
            </a:r>
            <a:r>
              <a:rPr lang="fr-LU" b="1" dirty="0">
                <a:effectLst/>
              </a:rPr>
              <a:t>La Médiation</a:t>
            </a:r>
            <a:endParaRPr lang="en-US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97408" y="1879600"/>
            <a:ext cx="6184392" cy="4404361"/>
          </a:xfrm>
        </p:spPr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en-US" sz="2400" cap="none" dirty="0"/>
              <a:t>Notion</a:t>
            </a:r>
          </a:p>
          <a:p>
            <a:pPr>
              <a:buFontTx/>
              <a:buChar char="-"/>
            </a:pPr>
            <a:r>
              <a:rPr lang="en-US" sz="2400" cap="none" dirty="0"/>
              <a:t>Champ de </a:t>
            </a:r>
            <a:r>
              <a:rPr lang="en-US" sz="2400" cap="none" dirty="0" err="1"/>
              <a:t>compétence</a:t>
            </a:r>
            <a:endParaRPr lang="en-US" sz="2400" cap="none" dirty="0"/>
          </a:p>
          <a:p>
            <a:pPr>
              <a:buFontTx/>
              <a:buChar char="-"/>
            </a:pPr>
            <a:r>
              <a:rPr lang="en-US" sz="2400" cap="none" dirty="0"/>
              <a:t>Régime </a:t>
            </a:r>
            <a:r>
              <a:rPr lang="en-US" sz="2400" cap="none" dirty="0" err="1"/>
              <a:t>conventionnel</a:t>
            </a:r>
            <a:r>
              <a:rPr lang="en-US" sz="2400" cap="none" dirty="0"/>
              <a:t> &amp; </a:t>
            </a:r>
            <a:r>
              <a:rPr lang="en-US" sz="2400" cap="none" dirty="0" err="1"/>
              <a:t>légal</a:t>
            </a:r>
            <a:endParaRPr lang="en-US" sz="2400" cap="none" dirty="0"/>
          </a:p>
          <a:p>
            <a:pPr>
              <a:buFontTx/>
              <a:buChar char="-"/>
            </a:pPr>
            <a:r>
              <a:rPr lang="en-US" sz="2400" cap="none" dirty="0" err="1"/>
              <a:t>Mise</a:t>
            </a:r>
            <a:r>
              <a:rPr lang="en-US" sz="2400" cap="none" dirty="0"/>
              <a:t> </a:t>
            </a:r>
            <a:r>
              <a:rPr lang="en-US" sz="2400" cap="none" dirty="0" err="1"/>
              <a:t>en</a:t>
            </a:r>
            <a:r>
              <a:rPr lang="en-US" sz="2400" cap="none" dirty="0"/>
              <a:t> </a:t>
            </a:r>
            <a:r>
              <a:rPr lang="en-US" sz="2400" cap="none" dirty="0" err="1"/>
              <a:t>pratique</a:t>
            </a:r>
            <a:r>
              <a:rPr lang="en-US" sz="2400" cap="none" dirty="0"/>
              <a:t> ?</a:t>
            </a:r>
          </a:p>
          <a:p>
            <a:pPr lvl="1">
              <a:buFontTx/>
              <a:buChar char="-"/>
            </a:pPr>
            <a:r>
              <a:rPr lang="en-US" sz="2200" cap="none" dirty="0"/>
              <a:t>Pas encore </a:t>
            </a:r>
            <a:r>
              <a:rPr lang="en-US" sz="2200" cap="none" dirty="0" err="1"/>
              <a:t>en</a:t>
            </a:r>
            <a:r>
              <a:rPr lang="en-US" sz="2200" cap="none" dirty="0"/>
              <a:t> place</a:t>
            </a:r>
          </a:p>
          <a:p>
            <a:pPr lvl="1">
              <a:buFontTx/>
              <a:buChar char="-"/>
            </a:pPr>
            <a:r>
              <a:rPr lang="en-US" sz="2200" cap="none" dirty="0" err="1"/>
              <a:t>Procédure</a:t>
            </a:r>
            <a:r>
              <a:rPr lang="en-US" sz="2200" cap="none" dirty="0"/>
              <a:t> </a:t>
            </a:r>
            <a:r>
              <a:rPr lang="en-US" sz="2200" cap="none" dirty="0" err="1"/>
              <a:t>complexe</a:t>
            </a:r>
            <a:endParaRPr lang="en-US" sz="2200" cap="none" dirty="0"/>
          </a:p>
          <a:p>
            <a:pPr lvl="1">
              <a:buFontTx/>
              <a:buChar char="-"/>
            </a:pPr>
            <a:r>
              <a:rPr lang="en-US" sz="2200" cap="none" dirty="0"/>
              <a:t>Questions </a:t>
            </a:r>
            <a:r>
              <a:rPr lang="en-US" sz="2200" cap="none" dirty="0" err="1"/>
              <a:t>juridiques</a:t>
            </a:r>
            <a:r>
              <a:rPr lang="en-US" sz="2200" cap="none" dirty="0"/>
              <a:t> &amp; </a:t>
            </a:r>
            <a:r>
              <a:rPr lang="en-US" sz="2200" cap="none" dirty="0" err="1"/>
              <a:t>conflits</a:t>
            </a:r>
            <a:r>
              <a:rPr lang="en-US" sz="2200" cap="none" dirty="0"/>
              <a:t> </a:t>
            </a:r>
            <a:r>
              <a:rPr lang="en-US" sz="2200" cap="none" dirty="0" err="1"/>
              <a:t>économiques</a:t>
            </a:r>
            <a:endParaRPr lang="en-US" sz="2200" cap="none" dirty="0"/>
          </a:p>
          <a:p>
            <a:pPr lvl="1">
              <a:buFontTx/>
              <a:buChar char="-"/>
            </a:pPr>
            <a:r>
              <a:rPr lang="en-US" sz="2200" cap="none" dirty="0" err="1"/>
              <a:t>Médiation</a:t>
            </a:r>
            <a:r>
              <a:rPr lang="en-US" sz="2200" cap="none" dirty="0"/>
              <a:t> facultative ?</a:t>
            </a:r>
          </a:p>
          <a:p>
            <a:pPr lvl="1">
              <a:buFontTx/>
              <a:buChar char="-"/>
            </a:pPr>
            <a:r>
              <a:rPr lang="en-US" sz="2200" cap="none" dirty="0" err="1"/>
              <a:t>Pré-médiation</a:t>
            </a:r>
            <a:r>
              <a:rPr lang="en-US" sz="2200" cap="none" dirty="0"/>
              <a:t> par </a:t>
            </a:r>
            <a:r>
              <a:rPr lang="en-US" sz="2200" cap="none" dirty="0" err="1"/>
              <a:t>l’ITM</a:t>
            </a:r>
            <a:r>
              <a:rPr lang="en-US" sz="2200" cap="none" dirty="0"/>
              <a:t> ?</a:t>
            </a: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233109" y="-103632"/>
            <a:ext cx="9905998" cy="1048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dirty="0"/>
          </a:p>
        </p:txBody>
      </p:sp>
      <p:cxnSp>
        <p:nvCxnSpPr>
          <p:cNvPr id="6" name="Connecteur droit 5"/>
          <p:cNvCxnSpPr/>
          <p:nvPr/>
        </p:nvCxnSpPr>
        <p:spPr>
          <a:xfrm>
            <a:off x="597408" y="1524000"/>
            <a:ext cx="10754803" cy="3657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500" y="0"/>
            <a:ext cx="52705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20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78664" y="303530"/>
            <a:ext cx="10767236" cy="1282700"/>
          </a:xfrm>
        </p:spPr>
        <p:txBody>
          <a:bodyPr>
            <a:normAutofit/>
          </a:bodyPr>
          <a:lstStyle/>
          <a:p>
            <a:r>
              <a:rPr lang="fr-LU" b="1" dirty="0"/>
              <a:t>9. La protection du délégué</a:t>
            </a:r>
            <a:br>
              <a:rPr lang="fr-LU" b="1" dirty="0"/>
            </a:br>
            <a:r>
              <a:rPr lang="fr-LU" b="1" dirty="0"/>
              <a:t>	9.1. </a:t>
            </a:r>
            <a:r>
              <a:rPr lang="fr-LU" dirty="0"/>
              <a:t>Interdiction de licencier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97408" y="2222500"/>
            <a:ext cx="11099292" cy="4404361"/>
          </a:xfrm>
        </p:spPr>
        <p:txBody>
          <a:bodyPr>
            <a:noAutofit/>
          </a:bodyPr>
          <a:lstStyle/>
          <a:p>
            <a:pPr lvl="0"/>
            <a:r>
              <a:rPr lang="fr-LU" sz="2800" cap="none" dirty="0">
                <a:effectLst/>
              </a:rPr>
              <a:t>Interdiction de licencier maintenue</a:t>
            </a:r>
            <a:endParaRPr lang="fr-FR" sz="2800" cap="none" dirty="0">
              <a:effectLst/>
            </a:endParaRPr>
          </a:p>
          <a:p>
            <a:pPr lvl="0"/>
            <a:r>
              <a:rPr lang="fr-LU" sz="2800" cap="none" dirty="0">
                <a:effectLst/>
              </a:rPr>
              <a:t>Possibilité de choisir entre la nullité et les dommages-intérêts </a:t>
            </a:r>
            <a:endParaRPr lang="fr-FR" sz="2800" cap="none" dirty="0">
              <a:effectLst/>
            </a:endParaRPr>
          </a:p>
          <a:p>
            <a:pPr lvl="1"/>
            <a:r>
              <a:rPr lang="fr-LU" sz="2600" cap="none" dirty="0">
                <a:effectLst/>
              </a:rPr>
              <a:t>Demande de nullité : 1 mois (avant : 15 jours)</a:t>
            </a:r>
            <a:endParaRPr lang="fr-FR" sz="2600" cap="none" dirty="0">
              <a:effectLst/>
            </a:endParaRPr>
          </a:p>
          <a:p>
            <a:pPr lvl="1"/>
            <a:r>
              <a:rPr lang="fr-LU" sz="2600" cap="none" dirty="0">
                <a:effectLst/>
              </a:rPr>
              <a:t>Action en licenciement abusif : 3 mois</a:t>
            </a:r>
            <a:endParaRPr lang="fr-FR" sz="2600" cap="none" dirty="0">
              <a:effectLst/>
            </a:endParaRPr>
          </a:p>
          <a:p>
            <a:pPr lvl="1"/>
            <a:r>
              <a:rPr lang="fr-LU" sz="2600" cap="none" dirty="0">
                <a:effectLst/>
              </a:rPr>
              <a:t>Choix irréversible</a:t>
            </a:r>
          </a:p>
          <a:p>
            <a:pPr lvl="0"/>
            <a:r>
              <a:rPr lang="fr-LU" sz="2800" cap="none" dirty="0">
                <a:effectLst/>
              </a:rPr>
              <a:t>Incertitudes</a:t>
            </a:r>
          </a:p>
          <a:p>
            <a:pPr lvl="1"/>
            <a:r>
              <a:rPr lang="fr-LU" sz="2600" cap="none" dirty="0">
                <a:effectLst/>
              </a:rPr>
              <a:t>Droit automatique aux dommages-intérêts ? (abusif d’office ?)</a:t>
            </a:r>
          </a:p>
          <a:p>
            <a:pPr lvl="1"/>
            <a:r>
              <a:rPr lang="fr-LU" sz="2600" cap="none" dirty="0">
                <a:effectLst/>
              </a:rPr>
              <a:t>Préjudice matériel, moral &amp; « dommage spécifique » (?)</a:t>
            </a:r>
            <a:endParaRPr lang="fr-FR" sz="2600" cap="none" dirty="0">
              <a:effectLst/>
            </a:endParaRPr>
          </a:p>
          <a:p>
            <a:pPr marL="0" indent="0">
              <a:buNone/>
            </a:pPr>
            <a:endParaRPr lang="en-US" sz="2800" cap="none" dirty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233109" y="-103632"/>
            <a:ext cx="9905998" cy="1048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dirty="0"/>
          </a:p>
        </p:txBody>
      </p:sp>
      <p:cxnSp>
        <p:nvCxnSpPr>
          <p:cNvPr id="6" name="Connecteur droit 5"/>
          <p:cNvCxnSpPr/>
          <p:nvPr/>
        </p:nvCxnSpPr>
        <p:spPr>
          <a:xfrm>
            <a:off x="597408" y="1524000"/>
            <a:ext cx="10754803" cy="3657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193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78664" y="303530"/>
            <a:ext cx="10767236" cy="1282700"/>
          </a:xfrm>
        </p:spPr>
        <p:txBody>
          <a:bodyPr>
            <a:normAutofit/>
          </a:bodyPr>
          <a:lstStyle/>
          <a:p>
            <a:r>
              <a:rPr lang="fr-LU" b="1" dirty="0"/>
              <a:t>9. La protection du délégué</a:t>
            </a:r>
            <a:br>
              <a:rPr lang="fr-LU" b="1" dirty="0"/>
            </a:br>
            <a:r>
              <a:rPr lang="fr-LU" b="1" dirty="0"/>
              <a:t>	9.2. </a:t>
            </a:r>
            <a:r>
              <a:rPr lang="fr-LU" dirty="0"/>
              <a:t>Fermeture d’entreprise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5163" y="2159000"/>
            <a:ext cx="11099292" cy="4404361"/>
          </a:xfrm>
        </p:spPr>
        <p:txBody>
          <a:bodyPr>
            <a:noAutofit/>
          </a:bodyPr>
          <a:lstStyle/>
          <a:p>
            <a:pPr lvl="1"/>
            <a:r>
              <a:rPr lang="fr-LU" sz="2800" cap="none" dirty="0">
                <a:effectLst/>
              </a:rPr>
              <a:t>Art. L. 415-10 (3) : </a:t>
            </a:r>
            <a:r>
              <a:rPr lang="fr-FR" sz="2800" cap="none" dirty="0">
                <a:effectLst/>
              </a:rPr>
              <a:t>« En cas de fermeture de l’entreprise, le mandat des délégués cesse de plein droit avec l’arrêt des activités ».</a:t>
            </a:r>
          </a:p>
          <a:p>
            <a:pPr marL="457200" lvl="1" indent="0">
              <a:buNone/>
            </a:pPr>
            <a:endParaRPr lang="fr-FR" sz="2800" cap="none" dirty="0">
              <a:effectLst/>
            </a:endParaRPr>
          </a:p>
          <a:p>
            <a:pPr lvl="1"/>
            <a:r>
              <a:rPr lang="fr-LU" sz="2800" cap="none" dirty="0">
                <a:effectLst/>
              </a:rPr>
              <a:t>Exigence d’une fermeture définitive &amp; totale</a:t>
            </a:r>
          </a:p>
          <a:p>
            <a:pPr marL="457200" lvl="1" indent="0">
              <a:buNone/>
            </a:pPr>
            <a:endParaRPr lang="fr-LU" sz="2800" cap="none" dirty="0">
              <a:effectLst/>
            </a:endParaRPr>
          </a:p>
          <a:p>
            <a:pPr lvl="1"/>
            <a:r>
              <a:rPr lang="fr-LU" sz="2800" cap="none" dirty="0">
                <a:effectLst/>
              </a:rPr>
              <a:t>« cessation du mandat » = cessation de la protection ?</a:t>
            </a:r>
            <a:endParaRPr lang="fr-FR" sz="2800" cap="none" dirty="0">
              <a:effectLst/>
            </a:endParaRPr>
          </a:p>
          <a:p>
            <a:pPr marL="0" indent="0">
              <a:buNone/>
            </a:pPr>
            <a:endParaRPr lang="en-US" sz="2800" cap="none" dirty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233109" y="-103632"/>
            <a:ext cx="9905998" cy="1048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dirty="0"/>
          </a:p>
        </p:txBody>
      </p:sp>
      <p:cxnSp>
        <p:nvCxnSpPr>
          <p:cNvPr id="6" name="Connecteur droit 5"/>
          <p:cNvCxnSpPr/>
          <p:nvPr/>
        </p:nvCxnSpPr>
        <p:spPr>
          <a:xfrm>
            <a:off x="597408" y="1524000"/>
            <a:ext cx="10754803" cy="3657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12525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78664" y="303530"/>
            <a:ext cx="10767236" cy="1282700"/>
          </a:xfrm>
        </p:spPr>
        <p:txBody>
          <a:bodyPr>
            <a:normAutofit fontScale="90000"/>
          </a:bodyPr>
          <a:lstStyle/>
          <a:p>
            <a:r>
              <a:rPr lang="fr-LU" b="1" dirty="0"/>
              <a:t>9. La protection du délégué</a:t>
            </a:r>
            <a:br>
              <a:rPr lang="fr-LU" b="1" dirty="0"/>
            </a:br>
            <a:r>
              <a:rPr lang="fr-LU" b="1" dirty="0"/>
              <a:t>	9.3. </a:t>
            </a:r>
            <a:r>
              <a:rPr lang="fr-LU" dirty="0"/>
              <a:t>Résiliation en cas de faute grave</a:t>
            </a:r>
            <a:br>
              <a:rPr lang="fr-LU" dirty="0"/>
            </a:br>
            <a:r>
              <a:rPr lang="fr-LU" dirty="0"/>
              <a:t>		</a:t>
            </a:r>
            <a:r>
              <a:rPr lang="fr-LU" cap="none" dirty="0"/>
              <a:t>9.3.1. Procédure</a:t>
            </a:r>
            <a:endParaRPr lang="en-US" cap="non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68063" y="1993900"/>
            <a:ext cx="11099292" cy="440436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LU" sz="3000" b="1" u="sng" cap="none" dirty="0">
                <a:effectLst/>
              </a:rPr>
              <a:t>Mise à pied</a:t>
            </a:r>
          </a:p>
          <a:p>
            <a:r>
              <a:rPr lang="fr-LU" sz="3000" cap="none" dirty="0">
                <a:effectLst/>
              </a:rPr>
              <a:t>Obligatoire ?</a:t>
            </a:r>
          </a:p>
          <a:p>
            <a:r>
              <a:rPr lang="fr-LU" sz="3000" cap="none" dirty="0">
                <a:effectLst/>
              </a:rPr>
              <a:t>Ecrite &amp; motivée</a:t>
            </a:r>
          </a:p>
          <a:p>
            <a:r>
              <a:rPr lang="fr-LU" sz="3000" cap="none" dirty="0">
                <a:effectLst/>
              </a:rPr>
              <a:t>Interdite durant la maladie</a:t>
            </a:r>
          </a:p>
          <a:p>
            <a:r>
              <a:rPr lang="fr-LU" sz="3000" cap="none" dirty="0">
                <a:effectLst/>
              </a:rPr>
              <a:t>Faute &lt; 1 mois</a:t>
            </a:r>
            <a:endParaRPr lang="fr-FR" sz="3000" cap="none" dirty="0">
              <a:effectLst/>
            </a:endParaRPr>
          </a:p>
          <a:p>
            <a:pPr marL="0" indent="0">
              <a:buNone/>
            </a:pPr>
            <a:endParaRPr lang="en-US" sz="2800" cap="none" dirty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233109" y="-103632"/>
            <a:ext cx="9905998" cy="1048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dirty="0"/>
          </a:p>
        </p:txBody>
      </p:sp>
      <p:cxnSp>
        <p:nvCxnSpPr>
          <p:cNvPr id="6" name="Connecteur droit 5"/>
          <p:cNvCxnSpPr/>
          <p:nvPr/>
        </p:nvCxnSpPr>
        <p:spPr>
          <a:xfrm>
            <a:off x="597408" y="1598676"/>
            <a:ext cx="10754803" cy="3657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6804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78664" y="303530"/>
            <a:ext cx="10767236" cy="1282700"/>
          </a:xfrm>
        </p:spPr>
        <p:txBody>
          <a:bodyPr>
            <a:normAutofit fontScale="90000"/>
          </a:bodyPr>
          <a:lstStyle/>
          <a:p>
            <a:r>
              <a:rPr lang="fr-LU" b="1" dirty="0"/>
              <a:t>9. La protection du délégué</a:t>
            </a:r>
            <a:br>
              <a:rPr lang="fr-LU" b="1" dirty="0"/>
            </a:br>
            <a:r>
              <a:rPr lang="fr-LU" b="1" dirty="0"/>
              <a:t>	9.3. </a:t>
            </a:r>
            <a:r>
              <a:rPr lang="fr-LU" dirty="0"/>
              <a:t>Résiliation en cas de faute grave</a:t>
            </a:r>
            <a:br>
              <a:rPr lang="fr-LU" dirty="0"/>
            </a:br>
            <a:r>
              <a:rPr lang="fr-LU" dirty="0"/>
              <a:t>		</a:t>
            </a:r>
            <a:r>
              <a:rPr lang="fr-LU" cap="none" dirty="0"/>
              <a:t>9.3.1. Procédure</a:t>
            </a:r>
            <a:endParaRPr lang="en-US" cap="non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97408" y="2273300"/>
            <a:ext cx="11099292" cy="440436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LU" sz="2800" b="1" u="sng" cap="none" dirty="0">
                <a:effectLst/>
              </a:rPr>
              <a:t>Suite de la procédure</a:t>
            </a:r>
          </a:p>
          <a:p>
            <a:pPr marL="514350" indent="-514350">
              <a:buFont typeface="+mj-lt"/>
              <a:buAutoNum type="arabicPeriod"/>
            </a:pPr>
            <a:r>
              <a:rPr lang="fr-LU" sz="2800" b="1" cap="none" dirty="0">
                <a:effectLst/>
              </a:rPr>
              <a:t>Solution classique </a:t>
            </a:r>
            <a:r>
              <a:rPr lang="fr-LU" sz="2800" cap="none" dirty="0">
                <a:effectLst/>
              </a:rPr>
              <a:t>= employeur demande la résiliation</a:t>
            </a:r>
          </a:p>
          <a:p>
            <a:pPr marL="514350" indent="-514350">
              <a:buFont typeface="+mj-lt"/>
              <a:buAutoNum type="arabicPeriod"/>
            </a:pPr>
            <a:r>
              <a:rPr lang="fr-LU" sz="2800" b="1" cap="none" dirty="0">
                <a:effectLst/>
              </a:rPr>
              <a:t>Alternative 1 </a:t>
            </a:r>
            <a:r>
              <a:rPr lang="fr-LU" sz="2800" cap="none" dirty="0">
                <a:effectLst/>
              </a:rPr>
              <a:t>= salarié demandé maintien </a:t>
            </a:r>
            <a:r>
              <a:rPr lang="fr-LU" sz="2800" cap="none" dirty="0" err="1">
                <a:effectLst/>
              </a:rPr>
              <a:t>prov</a:t>
            </a:r>
            <a:r>
              <a:rPr lang="fr-LU" sz="2800" cap="none" dirty="0">
                <a:effectLst/>
              </a:rPr>
              <a:t>. du salaire</a:t>
            </a:r>
          </a:p>
          <a:p>
            <a:pPr lvl="1"/>
            <a:r>
              <a:rPr lang="fr-LU" sz="2400" cap="none" dirty="0">
                <a:effectLst/>
              </a:rPr>
              <a:t>Employeur : 1 mois pour faire demande en résiliation à titre principal ou </a:t>
            </a:r>
            <a:r>
              <a:rPr lang="fr-LU" sz="2400" u="sng" cap="none" dirty="0">
                <a:effectLst/>
              </a:rPr>
              <a:t>reconventionnel</a:t>
            </a:r>
            <a:endParaRPr lang="fr-LU" sz="2400" cap="none" dirty="0">
              <a:effectLst/>
            </a:endParaRPr>
          </a:p>
          <a:p>
            <a:pPr marL="514350" indent="-514350">
              <a:buFont typeface="+mj-lt"/>
              <a:buAutoNum type="arabicPeriod"/>
            </a:pPr>
            <a:r>
              <a:rPr lang="fr-LU" sz="2800" cap="none" dirty="0">
                <a:effectLst/>
              </a:rPr>
              <a:t>A</a:t>
            </a:r>
            <a:r>
              <a:rPr lang="fr-LU" sz="2800" b="1" cap="none" dirty="0">
                <a:effectLst/>
              </a:rPr>
              <a:t>lternative 2</a:t>
            </a:r>
            <a:r>
              <a:rPr lang="fr-LU" sz="2800" cap="none" dirty="0">
                <a:effectLst/>
              </a:rPr>
              <a:t> = salarié accepte la fin du contrat &amp; demande des dommages-intérêts</a:t>
            </a:r>
          </a:p>
          <a:p>
            <a:pPr lvl="1"/>
            <a:r>
              <a:rPr lang="fr-LU" sz="2400" cap="none" dirty="0">
                <a:effectLst/>
              </a:rPr>
              <a:t>Délai de 3 mois ; juge analyse les motifs</a:t>
            </a:r>
          </a:p>
          <a:p>
            <a:pPr marL="0" indent="0">
              <a:buNone/>
            </a:pPr>
            <a:endParaRPr lang="en-US" sz="2400" cap="none" dirty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233109" y="-103632"/>
            <a:ext cx="9905998" cy="1048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dirty="0"/>
          </a:p>
        </p:txBody>
      </p:sp>
      <p:cxnSp>
        <p:nvCxnSpPr>
          <p:cNvPr id="6" name="Connecteur droit 5"/>
          <p:cNvCxnSpPr/>
          <p:nvPr/>
        </p:nvCxnSpPr>
        <p:spPr>
          <a:xfrm>
            <a:off x="597408" y="1598676"/>
            <a:ext cx="10754803" cy="3657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9783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048512"/>
          </a:xfrm>
        </p:spPr>
        <p:txBody>
          <a:bodyPr/>
          <a:lstStyle/>
          <a:p>
            <a:r>
              <a:rPr lang="fr-FR" b="1" dirty="0"/>
              <a:t>Principaux changements</a:t>
            </a:r>
            <a:endParaRPr lang="en-US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21810" y="2302829"/>
            <a:ext cx="9905998" cy="440436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LU" sz="2400" dirty="0">
                <a:effectLst/>
              </a:rPr>
              <a:t>(1) La suppression du comité mixte</a:t>
            </a:r>
            <a:endParaRPr lang="fr-FR" sz="2400" dirty="0">
              <a:effectLst/>
            </a:endParaRPr>
          </a:p>
          <a:p>
            <a:pPr marL="0" indent="0">
              <a:buNone/>
            </a:pPr>
            <a:r>
              <a:rPr lang="fr-LU" sz="2400" dirty="0">
                <a:effectLst/>
              </a:rPr>
              <a:t>(2) Le niveau d’implantation</a:t>
            </a:r>
            <a:endParaRPr lang="fr-FR" sz="2400" dirty="0">
              <a:effectLst/>
            </a:endParaRPr>
          </a:p>
          <a:p>
            <a:pPr marL="0" indent="0">
              <a:buNone/>
            </a:pPr>
            <a:r>
              <a:rPr lang="fr-LU" sz="2400" dirty="0">
                <a:effectLst/>
              </a:rPr>
              <a:t>(3) Le crédit d’heures</a:t>
            </a:r>
            <a:endParaRPr lang="fr-FR" sz="2400" dirty="0">
              <a:effectLst/>
            </a:endParaRPr>
          </a:p>
          <a:p>
            <a:pPr marL="0" indent="0">
              <a:buNone/>
            </a:pPr>
            <a:r>
              <a:rPr lang="fr-LU" sz="2400" dirty="0">
                <a:effectLst/>
              </a:rPr>
              <a:t>(4) Les compétences de </a:t>
            </a:r>
            <a:r>
              <a:rPr lang="fr-LU" sz="2400" dirty="0" err="1">
                <a:effectLst/>
              </a:rPr>
              <a:t>co-décision</a:t>
            </a:r>
            <a:endParaRPr lang="fr-FR" sz="2400" dirty="0">
              <a:effectLst/>
            </a:endParaRPr>
          </a:p>
          <a:p>
            <a:pPr marL="0" indent="0">
              <a:buNone/>
            </a:pPr>
            <a:r>
              <a:rPr lang="fr-LU" sz="2400" dirty="0">
                <a:effectLst/>
              </a:rPr>
              <a:t>(5) Les compétences consultatives</a:t>
            </a:r>
            <a:endParaRPr lang="fr-FR" sz="2400" dirty="0">
              <a:effectLst/>
            </a:endParaRPr>
          </a:p>
          <a:p>
            <a:pPr marL="0" indent="0">
              <a:buNone/>
            </a:pPr>
            <a:r>
              <a:rPr lang="fr-LU" sz="2400" dirty="0">
                <a:effectLst/>
              </a:rPr>
              <a:t>(6) Les conseillers et experts</a:t>
            </a:r>
            <a:endParaRPr lang="fr-FR" sz="2400" dirty="0">
              <a:effectLst/>
            </a:endParaRPr>
          </a:p>
          <a:p>
            <a:pPr marL="0" indent="0">
              <a:buNone/>
            </a:pPr>
            <a:r>
              <a:rPr lang="fr-LU" sz="2400" dirty="0">
                <a:effectLst/>
              </a:rPr>
              <a:t>(7) La communication avec le personnel</a:t>
            </a:r>
            <a:endParaRPr lang="fr-FR" sz="2400" dirty="0">
              <a:effectLst/>
            </a:endParaRPr>
          </a:p>
          <a:p>
            <a:pPr marL="0" indent="0">
              <a:buNone/>
            </a:pPr>
            <a:r>
              <a:rPr lang="fr-LU" sz="2400" dirty="0">
                <a:effectLst/>
              </a:rPr>
              <a:t>(8) La procédure de médiation</a:t>
            </a:r>
            <a:endParaRPr lang="fr-FR" sz="2400" dirty="0">
              <a:effectLst/>
            </a:endParaRPr>
          </a:p>
          <a:p>
            <a:pPr marL="0" indent="0">
              <a:buNone/>
            </a:pPr>
            <a:r>
              <a:rPr lang="fr-LU" sz="2400" dirty="0">
                <a:effectLst/>
              </a:rPr>
              <a:t>(9) La protection du délégué</a:t>
            </a:r>
            <a:endParaRPr lang="fr-FR" sz="2400" dirty="0">
              <a:effectLst/>
            </a:endParaRPr>
          </a:p>
          <a:p>
            <a:pPr marL="0" indent="0">
              <a:buNone/>
            </a:pPr>
            <a:endParaRPr lang="en-US" sz="2400" cap="none" dirty="0">
              <a:effectLst/>
            </a:endParaRP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233109" y="-103632"/>
            <a:ext cx="9905998" cy="1048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dirty="0"/>
          </a:p>
        </p:txBody>
      </p:sp>
      <p:cxnSp>
        <p:nvCxnSpPr>
          <p:cNvPr id="6" name="Connecteur droit 5"/>
          <p:cNvCxnSpPr/>
          <p:nvPr/>
        </p:nvCxnSpPr>
        <p:spPr>
          <a:xfrm>
            <a:off x="597408" y="1524000"/>
            <a:ext cx="10754803" cy="3657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28828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381000" y="-266700"/>
            <a:ext cx="12890500" cy="74041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200" y="76200"/>
            <a:ext cx="6578600" cy="698499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1372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78664" y="303530"/>
            <a:ext cx="10767236" cy="1282700"/>
          </a:xfrm>
        </p:spPr>
        <p:txBody>
          <a:bodyPr>
            <a:normAutofit fontScale="90000"/>
          </a:bodyPr>
          <a:lstStyle/>
          <a:p>
            <a:r>
              <a:rPr lang="fr-LU" b="1" dirty="0"/>
              <a:t>9. La protection du délégué</a:t>
            </a:r>
            <a:br>
              <a:rPr lang="fr-LU" b="1" dirty="0"/>
            </a:br>
            <a:r>
              <a:rPr lang="fr-LU" b="1" dirty="0"/>
              <a:t>	9.3. </a:t>
            </a:r>
            <a:r>
              <a:rPr lang="fr-LU" dirty="0"/>
              <a:t>Résiliation en cas de faute grave</a:t>
            </a:r>
            <a:br>
              <a:rPr lang="fr-LU" dirty="0"/>
            </a:br>
            <a:r>
              <a:rPr lang="fr-LU" dirty="0"/>
              <a:t>		</a:t>
            </a:r>
            <a:r>
              <a:rPr lang="fr-LU" cap="none" dirty="0"/>
              <a:t>9.3.2. Aspects financiers</a:t>
            </a:r>
            <a:endParaRPr lang="en-US" cap="non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79918" y="2352039"/>
            <a:ext cx="11939082" cy="440436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LU" cap="none" dirty="0">
                <a:effectLst/>
              </a:rPr>
              <a:t>Amélioration considérable de la situation financière du délégué durant la procédure :</a:t>
            </a:r>
          </a:p>
          <a:p>
            <a:pPr marL="0" indent="0">
              <a:buNone/>
            </a:pPr>
            <a:endParaRPr lang="fr-LU" sz="2400" cap="none" dirty="0">
              <a:effectLst/>
            </a:endParaRPr>
          </a:p>
          <a:p>
            <a:r>
              <a:rPr lang="fr-LU" sz="2800" cap="none" dirty="0">
                <a:effectLst/>
              </a:rPr>
              <a:t>Salaire garanti durant 3 mois</a:t>
            </a:r>
            <a:endParaRPr lang="fr-FR" sz="2800" cap="none" dirty="0">
              <a:effectLst/>
            </a:endParaRPr>
          </a:p>
          <a:p>
            <a:r>
              <a:rPr lang="fr-LU" sz="2800" cap="none" dirty="0">
                <a:effectLst/>
              </a:rPr>
              <a:t>Délégué = « chômeur involontaire »</a:t>
            </a:r>
            <a:endParaRPr lang="fr-FR" sz="2800" cap="none" dirty="0">
              <a:effectLst/>
            </a:endParaRPr>
          </a:p>
          <a:p>
            <a:r>
              <a:rPr lang="fr-LU" sz="2800" cap="none" dirty="0">
                <a:effectLst/>
              </a:rPr>
              <a:t>Maintien provisoire de la rémunération </a:t>
            </a:r>
            <a:endParaRPr lang="fr-FR" sz="2800" cap="none" dirty="0">
              <a:effectLst/>
            </a:endParaRPr>
          </a:p>
          <a:p>
            <a:pPr lvl="1"/>
            <a:r>
              <a:rPr lang="fr-LU" sz="2400" cap="none" dirty="0">
                <a:effectLst/>
              </a:rPr>
              <a:t>Sur demande du salarié </a:t>
            </a:r>
            <a:r>
              <a:rPr lang="fr-LU" cap="none" dirty="0">
                <a:effectLst/>
              </a:rPr>
              <a:t>(procédure inchangée : appréciation sommaire du motif grave)</a:t>
            </a:r>
            <a:endParaRPr lang="fr-FR" cap="none" dirty="0">
              <a:effectLst/>
            </a:endParaRPr>
          </a:p>
          <a:p>
            <a:pPr lvl="1"/>
            <a:r>
              <a:rPr lang="fr-LU" sz="2400" cap="none" dirty="0">
                <a:effectLst/>
              </a:rPr>
              <a:t>Risque de devoir rembourser les salaires perçues par provision, mais :</a:t>
            </a:r>
            <a:endParaRPr lang="fr-FR" sz="2400" cap="none" dirty="0">
              <a:effectLst/>
            </a:endParaRPr>
          </a:p>
          <a:p>
            <a:pPr lvl="1"/>
            <a:r>
              <a:rPr lang="fr-LU" sz="2400" u="sng" cap="none" dirty="0">
                <a:effectLst/>
              </a:rPr>
              <a:t>Admission rétroactive aux indemnités de chômage</a:t>
            </a:r>
            <a:r>
              <a:rPr lang="fr-LU" sz="2400" cap="none" dirty="0">
                <a:effectLst/>
              </a:rPr>
              <a:t> </a:t>
            </a:r>
          </a:p>
          <a:p>
            <a:pPr marL="0" indent="0">
              <a:buNone/>
            </a:pPr>
            <a:endParaRPr lang="en-US" sz="2400" cap="none" dirty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233109" y="-103632"/>
            <a:ext cx="9905998" cy="1048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sz="3600" dirty="0"/>
          </a:p>
        </p:txBody>
      </p:sp>
      <p:cxnSp>
        <p:nvCxnSpPr>
          <p:cNvPr id="6" name="Connecteur droit 5"/>
          <p:cNvCxnSpPr/>
          <p:nvPr/>
        </p:nvCxnSpPr>
        <p:spPr>
          <a:xfrm>
            <a:off x="597408" y="1598676"/>
            <a:ext cx="10754803" cy="3657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9353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78664" y="303530"/>
            <a:ext cx="10767236" cy="1282700"/>
          </a:xfrm>
        </p:spPr>
        <p:txBody>
          <a:bodyPr>
            <a:normAutofit/>
          </a:bodyPr>
          <a:lstStyle/>
          <a:p>
            <a:r>
              <a:rPr lang="fr-LU" b="1" dirty="0"/>
              <a:t>9. La protection du délégué</a:t>
            </a:r>
            <a:br>
              <a:rPr lang="fr-LU" b="1" dirty="0"/>
            </a:br>
            <a:r>
              <a:rPr lang="fr-LU" b="1" dirty="0"/>
              <a:t>	9.4. </a:t>
            </a:r>
            <a:r>
              <a:rPr lang="fr-LU" dirty="0"/>
              <a:t>Modification du contrat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97408" y="2453639"/>
            <a:ext cx="11099292" cy="4404361"/>
          </a:xfrm>
        </p:spPr>
        <p:txBody>
          <a:bodyPr>
            <a:noAutofit/>
          </a:bodyPr>
          <a:lstStyle/>
          <a:p>
            <a:r>
              <a:rPr lang="fr-LU" sz="2800" cap="none" dirty="0">
                <a:effectLst/>
              </a:rPr>
              <a:t>Notion</a:t>
            </a:r>
          </a:p>
          <a:p>
            <a:pPr marL="0" indent="0">
              <a:buNone/>
            </a:pPr>
            <a:endParaRPr lang="fr-LU" sz="2800" cap="none" dirty="0">
              <a:effectLst/>
            </a:endParaRPr>
          </a:p>
          <a:p>
            <a:r>
              <a:rPr lang="fr-FR" sz="2800" cap="none" dirty="0"/>
              <a:t>Interdiction de </a:t>
            </a:r>
            <a:r>
              <a:rPr lang="fr-FR" sz="2800" b="1" u="sng" cap="none" dirty="0"/>
              <a:t>toute</a:t>
            </a:r>
            <a:r>
              <a:rPr lang="fr-FR" sz="2800" b="1" cap="none" dirty="0"/>
              <a:t> modification </a:t>
            </a:r>
            <a:r>
              <a:rPr lang="fr-FR" sz="2800" cap="none" dirty="0"/>
              <a:t>unilatérale du contrat </a:t>
            </a:r>
          </a:p>
          <a:p>
            <a:pPr marL="0" indent="0">
              <a:buNone/>
            </a:pPr>
            <a:endParaRPr lang="fr-FR" sz="2800" cap="none" dirty="0"/>
          </a:p>
          <a:p>
            <a:r>
              <a:rPr lang="fr-LU" sz="2800" cap="none" dirty="0">
                <a:effectLst/>
              </a:rPr>
              <a:t>Si une modification intervient néanmoins : </a:t>
            </a:r>
            <a:endParaRPr lang="fr-FR" sz="2800" cap="none" dirty="0">
              <a:effectLst/>
            </a:endParaRPr>
          </a:p>
          <a:p>
            <a:pPr lvl="1"/>
            <a:r>
              <a:rPr lang="fr-LU" sz="2400" cap="none" dirty="0">
                <a:effectLst/>
              </a:rPr>
              <a:t>Pénal : délit d’entrave</a:t>
            </a:r>
            <a:endParaRPr lang="fr-FR" sz="2400" cap="none" dirty="0">
              <a:effectLst/>
            </a:endParaRPr>
          </a:p>
          <a:p>
            <a:pPr lvl="1"/>
            <a:r>
              <a:rPr lang="fr-LU" sz="2400" cap="none" dirty="0">
                <a:effectLst/>
              </a:rPr>
              <a:t>Civil, option 1 : demande en cessation (?)</a:t>
            </a:r>
          </a:p>
          <a:p>
            <a:pPr lvl="1"/>
            <a:r>
              <a:rPr lang="fr-LU" sz="2400" cap="none" dirty="0">
                <a:effectLst/>
              </a:rPr>
              <a:t>Civil, option 2 : droit commun</a:t>
            </a:r>
            <a:endParaRPr lang="fr-FR" sz="2400" cap="none" dirty="0">
              <a:effectLst/>
            </a:endParaRPr>
          </a:p>
          <a:p>
            <a:endParaRPr lang="en-US" sz="2800" cap="none" dirty="0"/>
          </a:p>
          <a:p>
            <a:endParaRPr lang="en-US" sz="2800" cap="none" dirty="0">
              <a:latin typeface="+mj-lt"/>
            </a:endParaRP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233109" y="-103632"/>
            <a:ext cx="9905998" cy="1048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dirty="0"/>
          </a:p>
        </p:txBody>
      </p:sp>
      <p:cxnSp>
        <p:nvCxnSpPr>
          <p:cNvPr id="6" name="Connecteur droit 5"/>
          <p:cNvCxnSpPr/>
          <p:nvPr/>
        </p:nvCxnSpPr>
        <p:spPr>
          <a:xfrm>
            <a:off x="597408" y="1524000"/>
            <a:ext cx="10754803" cy="3657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5052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>
              <a:buNone/>
            </a:pPr>
            <a:r>
              <a:rPr lang="fr-FR" sz="2400" dirty="0"/>
              <a:t>Merci pour votre attention</a:t>
            </a:r>
            <a:endParaRPr lang="en-US" sz="24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8677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048512"/>
          </a:xfrm>
        </p:spPr>
        <p:txBody>
          <a:bodyPr>
            <a:normAutofit/>
          </a:bodyPr>
          <a:lstStyle/>
          <a:p>
            <a:r>
              <a:rPr lang="fr-FR" b="1" dirty="0"/>
              <a:t>1. </a:t>
            </a:r>
            <a:r>
              <a:rPr lang="fr-LU" b="1" dirty="0">
                <a:effectLst/>
              </a:rPr>
              <a:t>La suppression du comité mixte</a:t>
            </a:r>
            <a:endParaRPr lang="en-US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11984" y="2044700"/>
            <a:ext cx="9905998" cy="4404361"/>
          </a:xfrm>
        </p:spPr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en-US" sz="2800" cap="none" dirty="0">
                <a:effectLst/>
              </a:rPr>
              <a:t>Suppression </a:t>
            </a:r>
            <a:r>
              <a:rPr lang="en-US" sz="2800" cap="none" dirty="0" err="1">
                <a:effectLst/>
              </a:rPr>
              <a:t>d’une</a:t>
            </a:r>
            <a:r>
              <a:rPr lang="en-US" sz="2800" cap="none" dirty="0">
                <a:effectLst/>
              </a:rPr>
              <a:t> institution </a:t>
            </a:r>
            <a:r>
              <a:rPr lang="en-US" sz="2800" cap="none" dirty="0" err="1">
                <a:effectLst/>
              </a:rPr>
              <a:t>remontant</a:t>
            </a:r>
            <a:r>
              <a:rPr lang="en-US" sz="2800" cap="none" dirty="0">
                <a:effectLst/>
              </a:rPr>
              <a:t> à 1974</a:t>
            </a:r>
          </a:p>
          <a:p>
            <a:pPr marL="0" indent="0">
              <a:buNone/>
            </a:pPr>
            <a:endParaRPr lang="en-US" sz="2800" cap="none" dirty="0">
              <a:effectLst/>
            </a:endParaRPr>
          </a:p>
          <a:p>
            <a:pPr>
              <a:buFontTx/>
              <a:buChar char="-"/>
            </a:pPr>
            <a:r>
              <a:rPr lang="en-US" sz="2800" cap="none" dirty="0" err="1">
                <a:effectLst/>
              </a:rPr>
              <a:t>Transfert</a:t>
            </a:r>
            <a:r>
              <a:rPr lang="en-US" sz="2800" cap="none" dirty="0">
                <a:effectLst/>
              </a:rPr>
              <a:t> des </a:t>
            </a:r>
            <a:r>
              <a:rPr lang="en-US" sz="2800" cap="none" dirty="0" err="1">
                <a:effectLst/>
              </a:rPr>
              <a:t>compétences</a:t>
            </a:r>
            <a:r>
              <a:rPr lang="en-US" sz="2800" cap="none" dirty="0">
                <a:effectLst/>
              </a:rPr>
              <a:t> à la </a:t>
            </a:r>
            <a:r>
              <a:rPr lang="en-US" sz="2800" cap="none" dirty="0" err="1">
                <a:effectLst/>
              </a:rPr>
              <a:t>délégation</a:t>
            </a:r>
            <a:r>
              <a:rPr lang="en-US" sz="2800" cap="none" dirty="0">
                <a:effectLst/>
              </a:rPr>
              <a:t> du personnel</a:t>
            </a:r>
          </a:p>
          <a:p>
            <a:pPr marL="0" indent="0">
              <a:buNone/>
            </a:pPr>
            <a:endParaRPr lang="en-US" sz="2800" cap="none" dirty="0">
              <a:effectLst/>
            </a:endParaRPr>
          </a:p>
          <a:p>
            <a:pPr>
              <a:buFontTx/>
              <a:buChar char="-"/>
            </a:pPr>
            <a:r>
              <a:rPr lang="en-US" sz="2800" cap="none" dirty="0">
                <a:effectLst/>
              </a:rPr>
              <a:t>Régime de la co-</a:t>
            </a:r>
            <a:r>
              <a:rPr lang="en-US" sz="2800" cap="none" dirty="0" err="1">
                <a:effectLst/>
              </a:rPr>
              <a:t>gesion</a:t>
            </a:r>
            <a:r>
              <a:rPr lang="en-US" sz="2800" cap="none" dirty="0">
                <a:effectLst/>
              </a:rPr>
              <a:t> </a:t>
            </a:r>
            <a:r>
              <a:rPr lang="en-US" sz="2800" cap="none" dirty="0" err="1">
                <a:effectLst/>
              </a:rPr>
              <a:t>dans</a:t>
            </a:r>
            <a:r>
              <a:rPr lang="en-US" sz="2800" cap="none" dirty="0">
                <a:effectLst/>
              </a:rPr>
              <a:t> les S.A. non </a:t>
            </a:r>
            <a:r>
              <a:rPr lang="en-US" sz="2800" cap="none" dirty="0" err="1">
                <a:effectLst/>
              </a:rPr>
              <a:t>affecté</a:t>
            </a:r>
            <a:endParaRPr lang="en-US" sz="2800" cap="none" dirty="0">
              <a:effectLst/>
            </a:endParaRP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233109" y="-103632"/>
            <a:ext cx="9905998" cy="1048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dirty="0"/>
          </a:p>
        </p:txBody>
      </p:sp>
      <p:cxnSp>
        <p:nvCxnSpPr>
          <p:cNvPr id="6" name="Connecteur droit 5"/>
          <p:cNvCxnSpPr/>
          <p:nvPr/>
        </p:nvCxnSpPr>
        <p:spPr>
          <a:xfrm>
            <a:off x="597408" y="1524000"/>
            <a:ext cx="10754803" cy="3657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23843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048512"/>
          </a:xfrm>
        </p:spPr>
        <p:txBody>
          <a:bodyPr>
            <a:normAutofit/>
          </a:bodyPr>
          <a:lstStyle/>
          <a:p>
            <a:r>
              <a:rPr lang="fr-FR" b="1" dirty="0"/>
              <a:t>2. </a:t>
            </a:r>
            <a:r>
              <a:rPr lang="fr-LU" b="1" dirty="0">
                <a:effectLst/>
              </a:rPr>
              <a:t>Niveaux d’implantation</a:t>
            </a:r>
            <a:endParaRPr lang="en-US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7384" y="2019300"/>
            <a:ext cx="9905998" cy="4404361"/>
          </a:xfrm>
        </p:spPr>
        <p:txBody>
          <a:bodyPr>
            <a:noAutofit/>
          </a:bodyPr>
          <a:lstStyle/>
          <a:p>
            <a:r>
              <a:rPr lang="en-US" sz="2800" cap="none" dirty="0" err="1">
                <a:effectLst/>
              </a:rPr>
              <a:t>Supprimé</a:t>
            </a:r>
            <a:r>
              <a:rPr lang="en-US" sz="2800" cap="none" dirty="0">
                <a:effectLst/>
              </a:rPr>
              <a:t> : “</a:t>
            </a:r>
            <a:r>
              <a:rPr lang="en-US" sz="2800" b="1" cap="none" dirty="0">
                <a:effectLst/>
              </a:rPr>
              <a:t>division</a:t>
            </a:r>
            <a:r>
              <a:rPr lang="en-US" sz="2800" cap="none" dirty="0">
                <a:effectLst/>
              </a:rPr>
              <a:t>”</a:t>
            </a:r>
          </a:p>
          <a:p>
            <a:endParaRPr lang="en-US" sz="2800" cap="none" dirty="0">
              <a:effectLst/>
            </a:endParaRPr>
          </a:p>
          <a:p>
            <a:r>
              <a:rPr lang="en-US" sz="2800" cap="none" dirty="0" err="1">
                <a:effectLst/>
              </a:rPr>
              <a:t>Modifié</a:t>
            </a:r>
            <a:r>
              <a:rPr lang="en-US" sz="2800" cap="none" dirty="0">
                <a:effectLst/>
              </a:rPr>
              <a:t> : 	“</a:t>
            </a:r>
            <a:r>
              <a:rPr lang="en-US" sz="2800" cap="none" dirty="0" err="1">
                <a:effectLst/>
              </a:rPr>
              <a:t>établissement</a:t>
            </a:r>
            <a:r>
              <a:rPr lang="en-US" sz="2800" cap="none" dirty="0">
                <a:effectLst/>
              </a:rPr>
              <a:t>” </a:t>
            </a:r>
            <a:r>
              <a:rPr lang="en-US" sz="2800" cap="none" dirty="0">
                <a:effectLst/>
                <a:sym typeface="Wingdings" panose="05000000000000000000" pitchFamily="2" charset="2"/>
              </a:rPr>
              <a:t> “</a:t>
            </a:r>
            <a:r>
              <a:rPr lang="en-US" sz="2800" b="1" cap="none" dirty="0" err="1">
                <a:effectLst/>
                <a:sym typeface="Wingdings" panose="05000000000000000000" pitchFamily="2" charset="2"/>
              </a:rPr>
              <a:t>entreprise</a:t>
            </a:r>
            <a:r>
              <a:rPr lang="en-US" sz="2800" cap="none" dirty="0">
                <a:effectLst/>
                <a:sym typeface="Wingdings" panose="05000000000000000000" pitchFamily="2" charset="2"/>
              </a:rPr>
              <a:t>”</a:t>
            </a:r>
          </a:p>
          <a:p>
            <a:endParaRPr lang="en-US" sz="2800" cap="none" dirty="0">
              <a:effectLst/>
              <a:sym typeface="Wingdings" panose="05000000000000000000" pitchFamily="2" charset="2"/>
            </a:endParaRPr>
          </a:p>
          <a:p>
            <a:r>
              <a:rPr lang="en-US" sz="2800" cap="none" dirty="0" err="1">
                <a:effectLst/>
                <a:sym typeface="Wingdings" panose="05000000000000000000" pitchFamily="2" charset="2"/>
              </a:rPr>
              <a:t>Ajouté</a:t>
            </a:r>
            <a:r>
              <a:rPr lang="en-US" sz="2800" cap="none" dirty="0">
                <a:effectLst/>
                <a:sym typeface="Wingdings" panose="05000000000000000000" pitchFamily="2" charset="2"/>
              </a:rPr>
              <a:t> : 	“</a:t>
            </a:r>
            <a:r>
              <a:rPr lang="en-US" sz="2800" b="1" cap="none" dirty="0" err="1">
                <a:effectLst/>
                <a:sym typeface="Wingdings" panose="05000000000000000000" pitchFamily="2" charset="2"/>
              </a:rPr>
              <a:t>entité</a:t>
            </a:r>
            <a:r>
              <a:rPr lang="en-US" sz="2800" b="1" cap="none" dirty="0">
                <a:effectLst/>
                <a:sym typeface="Wingdings" panose="05000000000000000000" pitchFamily="2" charset="2"/>
              </a:rPr>
              <a:t> </a:t>
            </a:r>
            <a:r>
              <a:rPr lang="en-US" sz="2800" b="1" cap="none" dirty="0" err="1">
                <a:effectLst/>
                <a:sym typeface="Wingdings" panose="05000000000000000000" pitchFamily="2" charset="2"/>
              </a:rPr>
              <a:t>économique</a:t>
            </a:r>
            <a:r>
              <a:rPr lang="en-US" sz="2800" b="1" cap="none" dirty="0">
                <a:effectLst/>
                <a:sym typeface="Wingdings" panose="05000000000000000000" pitchFamily="2" charset="2"/>
              </a:rPr>
              <a:t> et </a:t>
            </a:r>
            <a:r>
              <a:rPr lang="en-US" sz="2800" b="1" cap="none" dirty="0" err="1">
                <a:effectLst/>
                <a:sym typeface="Wingdings" panose="05000000000000000000" pitchFamily="2" charset="2"/>
              </a:rPr>
              <a:t>sociale</a:t>
            </a:r>
            <a:r>
              <a:rPr lang="en-US" sz="2800" cap="none" dirty="0">
                <a:effectLst/>
                <a:sym typeface="Wingdings" panose="05000000000000000000" pitchFamily="2" charset="2"/>
              </a:rPr>
              <a:t>”</a:t>
            </a:r>
          </a:p>
          <a:p>
            <a:endParaRPr lang="en-US" sz="2800" dirty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233109" y="-103632"/>
            <a:ext cx="9905998" cy="1048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dirty="0"/>
          </a:p>
        </p:txBody>
      </p:sp>
      <p:cxnSp>
        <p:nvCxnSpPr>
          <p:cNvPr id="6" name="Connecteur droit 5"/>
          <p:cNvCxnSpPr/>
          <p:nvPr/>
        </p:nvCxnSpPr>
        <p:spPr>
          <a:xfrm>
            <a:off x="597408" y="1524000"/>
            <a:ext cx="10754803" cy="3657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0736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048512"/>
          </a:xfrm>
        </p:spPr>
        <p:txBody>
          <a:bodyPr>
            <a:normAutofit/>
          </a:bodyPr>
          <a:lstStyle/>
          <a:p>
            <a:r>
              <a:rPr lang="fr-FR" b="1" dirty="0"/>
              <a:t>2. </a:t>
            </a:r>
            <a:r>
              <a:rPr lang="fr-LU" b="1" dirty="0">
                <a:effectLst/>
              </a:rPr>
              <a:t>Niveaux d’implantation</a:t>
            </a:r>
            <a:endParaRPr lang="en-US" b="1" dirty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233109" y="-103632"/>
            <a:ext cx="9905998" cy="1048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dirty="0"/>
          </a:p>
        </p:txBody>
      </p:sp>
      <p:cxnSp>
        <p:nvCxnSpPr>
          <p:cNvPr id="6" name="Connecteur droit 5"/>
          <p:cNvCxnSpPr/>
          <p:nvPr/>
        </p:nvCxnSpPr>
        <p:spPr>
          <a:xfrm>
            <a:off x="597408" y="1524000"/>
            <a:ext cx="10754803" cy="3657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1375" y="1783589"/>
            <a:ext cx="7426867" cy="460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88416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048512"/>
          </a:xfrm>
        </p:spPr>
        <p:txBody>
          <a:bodyPr>
            <a:normAutofit/>
          </a:bodyPr>
          <a:lstStyle/>
          <a:p>
            <a:r>
              <a:rPr lang="fr-FR" b="1" dirty="0"/>
              <a:t>3. </a:t>
            </a:r>
            <a:r>
              <a:rPr lang="fr-LU" b="1" dirty="0">
                <a:effectLst/>
              </a:rPr>
              <a:t>Crédit d’heures</a:t>
            </a:r>
            <a:endParaRPr lang="en-US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97408" y="723900"/>
            <a:ext cx="9905998" cy="4404361"/>
          </a:xfrm>
        </p:spPr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en-US" sz="2400" cap="none" dirty="0">
                <a:effectLst/>
              </a:rPr>
              <a:t>Notion</a:t>
            </a:r>
          </a:p>
          <a:p>
            <a:pPr>
              <a:buFontTx/>
              <a:buChar char="-"/>
            </a:pPr>
            <a:r>
              <a:rPr lang="en-US" sz="2400" cap="none" dirty="0">
                <a:effectLst/>
              </a:rPr>
              <a:t>Augmentation </a:t>
            </a:r>
            <a:r>
              <a:rPr lang="en-US" sz="2400" cap="none" dirty="0" err="1">
                <a:effectLst/>
              </a:rPr>
              <a:t>substantielle</a:t>
            </a:r>
            <a:r>
              <a:rPr lang="en-US" sz="2400" cap="none" dirty="0">
                <a:effectLst/>
              </a:rPr>
              <a:t> </a:t>
            </a:r>
            <a:r>
              <a:rPr lang="en-US" sz="2400" cap="none" dirty="0" err="1">
                <a:effectLst/>
              </a:rPr>
              <a:t>aptd</a:t>
            </a:r>
            <a:r>
              <a:rPr lang="en-US" sz="2400" cap="none" dirty="0">
                <a:effectLst/>
              </a:rPr>
              <a:t> 150 </a:t>
            </a:r>
            <a:r>
              <a:rPr lang="en-US" sz="2400" cap="none" dirty="0" err="1">
                <a:effectLst/>
              </a:rPr>
              <a:t>salariés</a:t>
            </a:r>
            <a:endParaRPr lang="en-US" sz="2400" cap="none" dirty="0">
              <a:effectLst/>
            </a:endParaRPr>
          </a:p>
          <a:p>
            <a:pPr>
              <a:buFontTx/>
              <a:buChar char="-"/>
            </a:pPr>
            <a:r>
              <a:rPr lang="en-US" sz="2400" cap="none" dirty="0">
                <a:effectLst/>
                <a:sym typeface="Wingdings" panose="05000000000000000000" pitchFamily="2" charset="2"/>
              </a:rPr>
              <a:t>Clarification des </a:t>
            </a:r>
            <a:r>
              <a:rPr lang="en-US" sz="2400" cap="none" dirty="0" err="1">
                <a:effectLst/>
                <a:sym typeface="Wingdings" panose="05000000000000000000" pitchFamily="2" charset="2"/>
              </a:rPr>
              <a:t>modalités</a:t>
            </a:r>
            <a:r>
              <a:rPr lang="en-US" sz="2400" cap="none" dirty="0">
                <a:effectLst/>
                <a:sym typeface="Wingdings" panose="05000000000000000000" pitchFamily="2" charset="2"/>
              </a:rPr>
              <a:t> de </a:t>
            </a:r>
            <a:r>
              <a:rPr lang="en-US" sz="2400" cap="none" dirty="0" err="1">
                <a:effectLst/>
                <a:sym typeface="Wingdings" panose="05000000000000000000" pitchFamily="2" charset="2"/>
              </a:rPr>
              <a:t>répartition</a:t>
            </a:r>
            <a:endParaRPr lang="en-US" sz="2400" cap="none" dirty="0">
              <a:effectLst/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233109" y="-103632"/>
            <a:ext cx="9905998" cy="1048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dirty="0"/>
          </a:p>
        </p:txBody>
      </p:sp>
      <p:cxnSp>
        <p:nvCxnSpPr>
          <p:cNvPr id="6" name="Connecteur droit 5"/>
          <p:cNvCxnSpPr/>
          <p:nvPr/>
        </p:nvCxnSpPr>
        <p:spPr>
          <a:xfrm>
            <a:off x="597408" y="1524000"/>
            <a:ext cx="10754803" cy="3657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Graphique 6"/>
          <p:cNvGraphicFramePr/>
          <p:nvPr>
            <p:extLst>
              <p:ext uri="{D42A27DB-BD31-4B8C-83A1-F6EECF244321}">
                <p14:modId xmlns:p14="http://schemas.microsoft.com/office/powerpoint/2010/main" val="3677639312"/>
              </p:ext>
            </p:extLst>
          </p:nvPr>
        </p:nvGraphicFramePr>
        <p:xfrm>
          <a:off x="5384800" y="3632200"/>
          <a:ext cx="5486400" cy="302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2645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78664" y="303530"/>
            <a:ext cx="10192290" cy="1282700"/>
          </a:xfrm>
        </p:spPr>
        <p:txBody>
          <a:bodyPr>
            <a:normAutofit/>
          </a:bodyPr>
          <a:lstStyle/>
          <a:p>
            <a:r>
              <a:rPr lang="fr-LU" b="1" dirty="0"/>
              <a:t>4.Compétences de </a:t>
            </a:r>
            <a:r>
              <a:rPr lang="fr-LU" b="1" dirty="0" err="1"/>
              <a:t>co-décision</a:t>
            </a:r>
            <a:br>
              <a:rPr lang="fr-LU" b="1" dirty="0"/>
            </a:br>
            <a:r>
              <a:rPr lang="fr-LU" b="1" dirty="0"/>
              <a:t>	4.1. </a:t>
            </a:r>
            <a:r>
              <a:rPr lang="fr-LU" dirty="0"/>
              <a:t>Nouvelle procédure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33109" y="1231137"/>
            <a:ext cx="9905998" cy="4404361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800" cap="none" dirty="0">
              <a:effectLst/>
            </a:endParaRPr>
          </a:p>
          <a:p>
            <a:pPr marL="0" indent="0">
              <a:buNone/>
            </a:pPr>
            <a:r>
              <a:rPr lang="en-US" sz="2800" cap="none" dirty="0">
                <a:effectLst/>
              </a:rPr>
              <a:t>Nouvelle </a:t>
            </a:r>
            <a:r>
              <a:rPr lang="en-US" sz="2800" cap="none" dirty="0" err="1">
                <a:effectLst/>
              </a:rPr>
              <a:t>procédure</a:t>
            </a:r>
            <a:r>
              <a:rPr lang="en-US" sz="2800" cap="none" dirty="0">
                <a:effectLst/>
              </a:rPr>
              <a:t> </a:t>
            </a:r>
            <a:r>
              <a:rPr lang="en-US" sz="2800" cap="none" dirty="0" err="1">
                <a:effectLst/>
              </a:rPr>
              <a:t>complexe</a:t>
            </a:r>
            <a:r>
              <a:rPr lang="en-US" sz="2800" cap="none" dirty="0">
                <a:effectLst/>
              </a:rPr>
              <a:t> </a:t>
            </a:r>
            <a:br>
              <a:rPr lang="en-US" sz="2800" cap="none" dirty="0">
                <a:effectLst/>
              </a:rPr>
            </a:br>
            <a:r>
              <a:rPr lang="en-US" sz="2800" cap="none" dirty="0" err="1">
                <a:effectLst/>
              </a:rPr>
              <a:t>impliquant</a:t>
            </a:r>
            <a:endParaRPr lang="en-US" sz="2800" cap="none" dirty="0">
              <a:effectLst/>
            </a:endParaRPr>
          </a:p>
          <a:p>
            <a:pPr marL="0" indent="0">
              <a:buNone/>
            </a:pPr>
            <a:endParaRPr lang="en-US" sz="2800" cap="none" dirty="0">
              <a:effectLst/>
            </a:endParaRPr>
          </a:p>
          <a:p>
            <a:pPr lvl="1">
              <a:buFontTx/>
              <a:buChar char="-"/>
            </a:pPr>
            <a:r>
              <a:rPr lang="en-US" sz="2400" cap="none" dirty="0">
                <a:effectLst/>
              </a:rPr>
              <a:t>Un bureau </a:t>
            </a:r>
            <a:r>
              <a:rPr lang="en-US" sz="2400" cap="none" dirty="0" err="1">
                <a:effectLst/>
              </a:rPr>
              <a:t>élargi</a:t>
            </a:r>
            <a:endParaRPr lang="en-US" sz="2400" cap="none" dirty="0">
              <a:effectLst/>
            </a:endParaRPr>
          </a:p>
          <a:p>
            <a:pPr lvl="1">
              <a:buFontTx/>
              <a:buChar char="-"/>
            </a:pPr>
            <a:r>
              <a:rPr lang="en-US" sz="2400" cap="none" dirty="0">
                <a:effectLst/>
              </a:rPr>
              <a:t>La </a:t>
            </a:r>
            <a:r>
              <a:rPr lang="en-US" sz="2400" cap="none" dirty="0" err="1">
                <a:effectLst/>
              </a:rPr>
              <a:t>médiation</a:t>
            </a:r>
            <a:endParaRPr lang="en-US" sz="2400" cap="none" dirty="0">
              <a:effectLst/>
            </a:endParaRP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233109" y="-103632"/>
            <a:ext cx="9905998" cy="1048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dirty="0"/>
          </a:p>
        </p:txBody>
      </p:sp>
      <p:cxnSp>
        <p:nvCxnSpPr>
          <p:cNvPr id="6" name="Connecteur droit 5"/>
          <p:cNvCxnSpPr/>
          <p:nvPr/>
        </p:nvCxnSpPr>
        <p:spPr>
          <a:xfrm>
            <a:off x="597408" y="1524000"/>
            <a:ext cx="10754803" cy="3657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4300" y="-103632"/>
            <a:ext cx="5727700" cy="70739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921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78664" y="303530"/>
            <a:ext cx="10192290" cy="1282700"/>
          </a:xfrm>
        </p:spPr>
        <p:txBody>
          <a:bodyPr>
            <a:normAutofit/>
          </a:bodyPr>
          <a:lstStyle/>
          <a:p>
            <a:r>
              <a:rPr lang="fr-LU" b="1" dirty="0"/>
              <a:t>4.Compétences de </a:t>
            </a:r>
            <a:r>
              <a:rPr lang="fr-LU" b="1" dirty="0" err="1"/>
              <a:t>co-décision</a:t>
            </a:r>
            <a:br>
              <a:rPr lang="fr-LU" b="1" dirty="0"/>
            </a:br>
            <a:r>
              <a:rPr lang="fr-LU" b="1" dirty="0"/>
              <a:t>	4.2. </a:t>
            </a:r>
            <a:r>
              <a:rPr lang="fr-LU" dirty="0"/>
              <a:t>Extension des sujets de </a:t>
            </a:r>
            <a:r>
              <a:rPr lang="fr-LU" dirty="0" err="1"/>
              <a:t>co-décision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97408" y="1879600"/>
            <a:ext cx="11099292" cy="440436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2800" cap="none" dirty="0">
                <a:effectLst/>
              </a:rPr>
              <a:t>Art. L. 414-9 : « </a:t>
            </a:r>
            <a:r>
              <a:rPr lang="fr-FR" sz="2800" i="1" cap="none" dirty="0">
                <a:effectLst/>
              </a:rPr>
              <a:t>l’établissement et la mise en </a:t>
            </a:r>
            <a:r>
              <a:rPr lang="fr-FR" sz="2800" i="1" cap="none" dirty="0" err="1">
                <a:effectLst/>
              </a:rPr>
              <a:t>oeuvre</a:t>
            </a:r>
            <a:r>
              <a:rPr lang="fr-FR" sz="2800" i="1" cap="none" dirty="0">
                <a:effectLst/>
              </a:rPr>
              <a:t> de tout programme ou action collective de formation professionnelle continue »</a:t>
            </a:r>
          </a:p>
          <a:p>
            <a:pPr marL="0" indent="0">
              <a:buNone/>
            </a:pPr>
            <a:endParaRPr lang="fr-FR" sz="2800" cap="none" dirty="0">
              <a:effectLst/>
            </a:endParaRPr>
          </a:p>
          <a:p>
            <a:pPr lvl="1">
              <a:buFontTx/>
              <a:buChar char="-"/>
            </a:pPr>
            <a:r>
              <a:rPr lang="en-US" sz="2400" cap="none" dirty="0">
                <a:effectLst/>
              </a:rPr>
              <a:t>Notion de “formation </a:t>
            </a:r>
            <a:r>
              <a:rPr lang="en-US" sz="2400" cap="none" dirty="0" err="1">
                <a:effectLst/>
              </a:rPr>
              <a:t>professionnelle</a:t>
            </a:r>
            <a:r>
              <a:rPr lang="en-US" sz="2400" cap="none" dirty="0">
                <a:effectLst/>
              </a:rPr>
              <a:t> continue”</a:t>
            </a:r>
          </a:p>
          <a:p>
            <a:pPr lvl="1">
              <a:buFontTx/>
              <a:buChar char="-"/>
            </a:pPr>
            <a:r>
              <a:rPr lang="en-US" sz="2400" cap="none" dirty="0" err="1">
                <a:effectLst/>
              </a:rPr>
              <a:t>Compétence</a:t>
            </a:r>
            <a:r>
              <a:rPr lang="en-US" sz="2400" cap="none" dirty="0">
                <a:effectLst/>
              </a:rPr>
              <a:t> </a:t>
            </a:r>
            <a:r>
              <a:rPr lang="en-US" sz="2400" cap="none" dirty="0" err="1">
                <a:effectLst/>
              </a:rPr>
              <a:t>portant</a:t>
            </a:r>
            <a:r>
              <a:rPr lang="en-US" sz="2400" cap="none" dirty="0">
                <a:effectLst/>
              </a:rPr>
              <a:t> sur la “</a:t>
            </a:r>
            <a:r>
              <a:rPr lang="en-US" sz="2400" cap="none" dirty="0" err="1">
                <a:effectLst/>
              </a:rPr>
              <a:t>mise</a:t>
            </a:r>
            <a:r>
              <a:rPr lang="en-US" sz="2400" cap="none" dirty="0">
                <a:effectLst/>
              </a:rPr>
              <a:t> </a:t>
            </a:r>
            <a:r>
              <a:rPr lang="en-US" sz="2400" cap="none" dirty="0" err="1">
                <a:effectLst/>
              </a:rPr>
              <a:t>en</a:t>
            </a:r>
            <a:r>
              <a:rPr lang="en-US" sz="2400" cap="none" dirty="0">
                <a:effectLst/>
              </a:rPr>
              <a:t> oeuvre” !</a:t>
            </a:r>
          </a:p>
          <a:p>
            <a:pPr marL="0" indent="0">
              <a:buNone/>
            </a:pPr>
            <a:endParaRPr lang="en-US" sz="2800" cap="none" dirty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233109" y="-103632"/>
            <a:ext cx="9905998" cy="1048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dirty="0"/>
          </a:p>
        </p:txBody>
      </p:sp>
      <p:cxnSp>
        <p:nvCxnSpPr>
          <p:cNvPr id="6" name="Connecteur droit 5"/>
          <p:cNvCxnSpPr/>
          <p:nvPr/>
        </p:nvCxnSpPr>
        <p:spPr>
          <a:xfrm>
            <a:off x="597408" y="1524000"/>
            <a:ext cx="10754803" cy="3657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246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78664" y="303530"/>
            <a:ext cx="10767236" cy="1282700"/>
          </a:xfrm>
        </p:spPr>
        <p:txBody>
          <a:bodyPr>
            <a:normAutofit fontScale="90000"/>
          </a:bodyPr>
          <a:lstStyle/>
          <a:p>
            <a:r>
              <a:rPr lang="fr-LU" b="1" dirty="0"/>
              <a:t>5.Compétences d’Information et de Consultation</a:t>
            </a:r>
            <a:br>
              <a:rPr lang="fr-LU" b="1" dirty="0"/>
            </a:br>
            <a:r>
              <a:rPr lang="fr-LU" b="1" dirty="0"/>
              <a:t>	5.1. </a:t>
            </a:r>
            <a:r>
              <a:rPr lang="fr-LU" dirty="0"/>
              <a:t>Nouvelles règles d’I&amp;C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97408" y="2146300"/>
            <a:ext cx="11099292" cy="4404361"/>
          </a:xfrm>
        </p:spPr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fr-LU" sz="2800" cap="none" dirty="0">
                <a:effectLst/>
              </a:rPr>
              <a:t>Généralisation des définitions issues du droit européen : « information » ; « consultation »</a:t>
            </a:r>
          </a:p>
          <a:p>
            <a:pPr marL="0" indent="0">
              <a:buNone/>
            </a:pPr>
            <a:endParaRPr lang="fr-LU" sz="2800" cap="none" dirty="0">
              <a:effectLst/>
            </a:endParaRPr>
          </a:p>
          <a:p>
            <a:pPr>
              <a:buFontTx/>
              <a:buChar char="-"/>
            </a:pPr>
            <a:r>
              <a:rPr lang="fr-LU" sz="2800" cap="none" dirty="0">
                <a:effectLst/>
              </a:rPr>
              <a:t>Semble inclure le droit « d’obtenir une réponse motivée »</a:t>
            </a:r>
          </a:p>
          <a:p>
            <a:pPr>
              <a:buFontTx/>
              <a:buChar char="-"/>
            </a:pPr>
            <a:endParaRPr lang="fr-LU" sz="2800" cap="none" dirty="0">
              <a:effectLst/>
            </a:endParaRPr>
          </a:p>
          <a:p>
            <a:pPr>
              <a:buFontTx/>
              <a:buChar char="-"/>
            </a:pPr>
            <a:r>
              <a:rPr lang="fr-LU" sz="2800" cap="none" dirty="0">
                <a:effectLst/>
              </a:rPr>
              <a:t>Application en pratique ?</a:t>
            </a:r>
            <a:endParaRPr lang="en-US" sz="2400" cap="none" dirty="0">
              <a:effectLst/>
            </a:endParaRPr>
          </a:p>
          <a:p>
            <a:pPr marL="0" indent="0">
              <a:buNone/>
            </a:pPr>
            <a:endParaRPr lang="en-US" sz="2800" cap="none" dirty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233109" y="-103632"/>
            <a:ext cx="9905998" cy="1048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dirty="0"/>
          </a:p>
        </p:txBody>
      </p:sp>
      <p:cxnSp>
        <p:nvCxnSpPr>
          <p:cNvPr id="6" name="Connecteur droit 5"/>
          <p:cNvCxnSpPr/>
          <p:nvPr/>
        </p:nvCxnSpPr>
        <p:spPr>
          <a:xfrm>
            <a:off x="597408" y="1524000"/>
            <a:ext cx="10754803" cy="3657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0140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llage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1033</Words>
  <Application>Microsoft Macintosh PowerPoint</Application>
  <PresentationFormat>Grand écran</PresentationFormat>
  <Paragraphs>143</Paragraphs>
  <Slides>23</Slides>
  <Notes>23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Century Gothic</vt:lpstr>
      <vt:lpstr>Maillage</vt:lpstr>
      <vt:lpstr>Réforme du dialogue social : premier bilan</vt:lpstr>
      <vt:lpstr>Principaux changements</vt:lpstr>
      <vt:lpstr>1. La suppression du comité mixte</vt:lpstr>
      <vt:lpstr>2. Niveaux d’implantation</vt:lpstr>
      <vt:lpstr>2. Niveaux d’implantation</vt:lpstr>
      <vt:lpstr>3. Crédit d’heures</vt:lpstr>
      <vt:lpstr>4.Compétences de co-décision  4.1. Nouvelle procédure</vt:lpstr>
      <vt:lpstr>4.Compétences de co-décision  4.2. Extension des sujets de co-décision</vt:lpstr>
      <vt:lpstr>5.Compétences d’Information et de Consultation  5.1. Nouvelles règles d’I&amp;C</vt:lpstr>
      <vt:lpstr>5.Compétences d’Information et de Consultation  5.2. Nouveaux cas d’Information et de consultation</vt:lpstr>
      <vt:lpstr>5.Compétences d’Information et de Consultation  5.3. Accords dérogatoires</vt:lpstr>
      <vt:lpstr>6. Les conseillers &amp; Experts  6.1. Les conseillers</vt:lpstr>
      <vt:lpstr>6. Les conseillers &amp; Experts  6.2. Les Experts</vt:lpstr>
      <vt:lpstr>7. La communication avec le personnel</vt:lpstr>
      <vt:lpstr>8. La Médiation</vt:lpstr>
      <vt:lpstr>9. La protection du délégué  9.1. Interdiction de licencier</vt:lpstr>
      <vt:lpstr>9. La protection du délégué  9.2. Fermeture d’entreprise</vt:lpstr>
      <vt:lpstr>9. La protection du délégué  9.3. Résiliation en cas de faute grave   9.3.1. Procédure</vt:lpstr>
      <vt:lpstr>9. La protection du délégué  9.3. Résiliation en cas de faute grave   9.3.1. Procédure</vt:lpstr>
      <vt:lpstr>Présentation PowerPoint</vt:lpstr>
      <vt:lpstr>9. La protection du délégué  9.3. Résiliation en cas de faute grave   9.3.2. Aspects financiers</vt:lpstr>
      <vt:lpstr>9. La protection du délégué  9.4. Modification du contrat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Réforme du dialogue social : premier bilan</dc:title>
  <cp:lastModifiedBy>Louis Berns</cp:lastModifiedBy>
  <cp:revision>1</cp:revision>
  <dcterms:modified xsi:type="dcterms:W3CDTF">2023-04-24T14:01:16Z</dcterms:modified>
</cp:coreProperties>
</file>