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9"/>
  </p:normalViewPr>
  <p:slideViewPr>
    <p:cSldViewPr>
      <p:cViewPr varScale="1">
        <p:scale>
          <a:sx n="103" d="100"/>
          <a:sy n="103" d="100"/>
        </p:scale>
        <p:origin x="1880" y="17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95865A0-F4BA-98C4-759B-A84F67E44887}"/>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fr-FR"/>
          </a:p>
        </p:txBody>
      </p:sp>
      <p:sp>
        <p:nvSpPr>
          <p:cNvPr id="7171" name="Rectangle 3">
            <a:extLst>
              <a:ext uri="{FF2B5EF4-FFF2-40B4-BE49-F238E27FC236}">
                <a16:creationId xmlns:a16="http://schemas.microsoft.com/office/drawing/2014/main" id="{6C17100D-1B33-EF6E-9D1C-A6E27A3C0BAC}"/>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ltLang="fr-FR"/>
          </a:p>
        </p:txBody>
      </p:sp>
      <p:sp>
        <p:nvSpPr>
          <p:cNvPr id="7172" name="Rectangle 4">
            <a:extLst>
              <a:ext uri="{FF2B5EF4-FFF2-40B4-BE49-F238E27FC236}">
                <a16:creationId xmlns:a16="http://schemas.microsoft.com/office/drawing/2014/main" id="{0D83D5D7-8635-0ED9-06F5-CE2E973B88E0}"/>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fr-FR"/>
          </a:p>
        </p:txBody>
      </p:sp>
      <p:sp>
        <p:nvSpPr>
          <p:cNvPr id="7173" name="Rectangle 5">
            <a:extLst>
              <a:ext uri="{FF2B5EF4-FFF2-40B4-BE49-F238E27FC236}">
                <a16:creationId xmlns:a16="http://schemas.microsoft.com/office/drawing/2014/main" id="{45EFEDB4-6ABF-7369-EE75-384960AB55B0}"/>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245EAB9-6EF4-8346-A512-977D4CF82E78}" type="slidenum">
              <a:rPr lang="en-US" altLang="fr-FR"/>
              <a:pPr/>
              <a:t>‹N°›</a:t>
            </a:fld>
            <a:endParaRPr lang="en-US"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4477168-2298-ACE8-02F8-07F6C2F19D06}"/>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fr-FR"/>
          </a:p>
        </p:txBody>
      </p:sp>
      <p:sp>
        <p:nvSpPr>
          <p:cNvPr id="5123" name="Rectangle 3">
            <a:extLst>
              <a:ext uri="{FF2B5EF4-FFF2-40B4-BE49-F238E27FC236}">
                <a16:creationId xmlns:a16="http://schemas.microsoft.com/office/drawing/2014/main" id="{A48264D8-E1DC-BFB3-7FE6-5ED8C0262613}"/>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ltLang="fr-FR"/>
          </a:p>
        </p:txBody>
      </p:sp>
      <p:sp>
        <p:nvSpPr>
          <p:cNvPr id="13316" name="Rectangle 4">
            <a:extLst>
              <a:ext uri="{FF2B5EF4-FFF2-40B4-BE49-F238E27FC236}">
                <a16:creationId xmlns:a16="http://schemas.microsoft.com/office/drawing/2014/main" id="{A3E70295-9DF8-DDD0-BF0A-0CBC2065CEB3}"/>
              </a:ext>
            </a:extLst>
          </p:cNvPr>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D29435CD-7776-8752-059A-778D1274530F}"/>
              </a:ext>
            </a:extLst>
          </p:cNvPr>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r-FR" noProof="0"/>
              <a:t>Click to edit Master text styles</a:t>
            </a:r>
          </a:p>
          <a:p>
            <a:pPr lvl="1"/>
            <a:r>
              <a:rPr lang="en-US" altLang="fr-FR" noProof="0"/>
              <a:t>Second level</a:t>
            </a:r>
          </a:p>
          <a:p>
            <a:pPr lvl="2"/>
            <a:r>
              <a:rPr lang="en-US" altLang="fr-FR" noProof="0"/>
              <a:t>Third level</a:t>
            </a:r>
          </a:p>
          <a:p>
            <a:pPr lvl="3"/>
            <a:r>
              <a:rPr lang="en-US" altLang="fr-FR" noProof="0"/>
              <a:t>Fourth level</a:t>
            </a:r>
          </a:p>
          <a:p>
            <a:pPr lvl="4"/>
            <a:r>
              <a:rPr lang="en-US" altLang="fr-FR" noProof="0"/>
              <a:t>Fifth level</a:t>
            </a:r>
          </a:p>
        </p:txBody>
      </p:sp>
      <p:sp>
        <p:nvSpPr>
          <p:cNvPr id="5126" name="Rectangle 6">
            <a:extLst>
              <a:ext uri="{FF2B5EF4-FFF2-40B4-BE49-F238E27FC236}">
                <a16:creationId xmlns:a16="http://schemas.microsoft.com/office/drawing/2014/main" id="{A1A1ED29-4DF2-3EA3-19EC-B1EA7FF8BFA8}"/>
              </a:ext>
            </a:extLst>
          </p:cNvPr>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fr-FR"/>
          </a:p>
        </p:txBody>
      </p:sp>
      <p:sp>
        <p:nvSpPr>
          <p:cNvPr id="5127" name="Rectangle 7">
            <a:extLst>
              <a:ext uri="{FF2B5EF4-FFF2-40B4-BE49-F238E27FC236}">
                <a16:creationId xmlns:a16="http://schemas.microsoft.com/office/drawing/2014/main" id="{2705095B-34F3-A7A9-B2F3-819FE43E12E6}"/>
              </a:ext>
            </a:extLst>
          </p:cNvPr>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686B6BB-8A51-6B42-9837-30078B91DB69}" type="slidenum">
              <a:rPr lang="en-US" altLang="fr-FR"/>
              <a:pPr/>
              <a:t>‹N°›</a:t>
            </a:fld>
            <a:endParaRPr lang="en-US"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Image 2" descr="KG_Presentation_powerpoint_C1.jpg">
            <a:extLst>
              <a:ext uri="{FF2B5EF4-FFF2-40B4-BE49-F238E27FC236}">
                <a16:creationId xmlns:a16="http://schemas.microsoft.com/office/drawing/2014/main" id="{A7B7333A-18B9-821C-D0D8-0269A18A63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15438" cy="69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7">
            <a:extLst>
              <a:ext uri="{FF2B5EF4-FFF2-40B4-BE49-F238E27FC236}">
                <a16:creationId xmlns:a16="http://schemas.microsoft.com/office/drawing/2014/main" id="{9FC4E58B-8CE6-180A-D9D9-3F22B08BC0BB}"/>
              </a:ext>
            </a:extLst>
          </p:cNvPr>
          <p:cNvSpPr txBox="1">
            <a:spLocks noChangeArrowheads="1"/>
          </p:cNvSpPr>
          <p:nvPr/>
        </p:nvSpPr>
        <p:spPr bwMode="auto">
          <a:xfrm>
            <a:off x="6659563" y="6524625"/>
            <a:ext cx="23415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fr-FR" sz="700">
                <a:solidFill>
                  <a:schemeClr val="bg1"/>
                </a:solidFill>
                <a:ea typeface="ＭＳ Ｐゴシック" panose="020B0600070205080204" pitchFamily="34" charset="-128"/>
              </a:rPr>
              <a:t>© 2014 KLEYR | GRASSO | ASSOCIES</a:t>
            </a:r>
            <a:endParaRPr lang="en-US" altLang="fr-FR" sz="700">
              <a:solidFill>
                <a:schemeClr val="bg1"/>
              </a:solidFill>
              <a:ea typeface="ＭＳ Ｐゴシック" panose="020B0600070205080204" pitchFamily="34" charset="-128"/>
            </a:endParaRPr>
          </a:p>
        </p:txBody>
      </p:sp>
      <p:sp>
        <p:nvSpPr>
          <p:cNvPr id="4" name="Text Box 8">
            <a:extLst>
              <a:ext uri="{FF2B5EF4-FFF2-40B4-BE49-F238E27FC236}">
                <a16:creationId xmlns:a16="http://schemas.microsoft.com/office/drawing/2014/main" id="{41B5D9B5-1F3D-0B06-6D2A-A2028188C420}"/>
              </a:ext>
            </a:extLst>
          </p:cNvPr>
          <p:cNvSpPr txBox="1">
            <a:spLocks noChangeArrowheads="1"/>
          </p:cNvSpPr>
          <p:nvPr/>
        </p:nvSpPr>
        <p:spPr bwMode="auto">
          <a:xfrm>
            <a:off x="468313" y="5661025"/>
            <a:ext cx="83518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pPr>
            <a:r>
              <a:rPr lang="fr-LU" altLang="fr-FR" sz="1200">
                <a:solidFill>
                  <a:schemeClr val="bg1"/>
                </a:solidFill>
                <a:latin typeface="Arial Unicode MS" panose="020B0604020202020204" pitchFamily="34" charset="-128"/>
              </a:rPr>
              <a:t>31-33, </a:t>
            </a:r>
            <a:r>
              <a:rPr lang="fr-LU" altLang="fr-FR" sz="1200">
                <a:solidFill>
                  <a:schemeClr val="bg1"/>
                </a:solidFill>
              </a:rPr>
              <a:t>rue</a:t>
            </a:r>
            <a:r>
              <a:rPr lang="fr-LU" altLang="fr-FR" sz="1200">
                <a:solidFill>
                  <a:schemeClr val="bg1"/>
                </a:solidFill>
                <a:latin typeface="Arial Unicode MS" panose="020B0604020202020204" pitchFamily="34" charset="-128"/>
              </a:rPr>
              <a:t> Ste Zithe L-2763 Luxembourg </a:t>
            </a:r>
            <a:r>
              <a:rPr lang="fr-LU" altLang="fr-FR" sz="1200">
                <a:solidFill>
                  <a:schemeClr val="bg1"/>
                </a:solidFill>
                <a:latin typeface="Arial Unicode MS" panose="020B0604020202020204" pitchFamily="34" charset="-128"/>
                <a:cs typeface="Arial" panose="020B0604020202020204" pitchFamily="34" charset="0"/>
              </a:rPr>
              <a:t>| T.: +352 22 73 30-1 | F.: +352 22 73 32 </a:t>
            </a:r>
            <a:r>
              <a:rPr lang="fr-LU" altLang="fr-FR" sz="1200">
                <a:solidFill>
                  <a:schemeClr val="bg1"/>
                </a:solidFill>
              </a:rPr>
              <a:t>|</a:t>
            </a:r>
            <a:r>
              <a:rPr lang="fr-LU" altLang="fr-FR" sz="1200"/>
              <a:t> </a:t>
            </a:r>
            <a:r>
              <a:rPr lang="fr-LU" altLang="fr-FR" sz="1200">
                <a:solidFill>
                  <a:schemeClr val="bg1"/>
                </a:solidFill>
                <a:latin typeface="Arial Unicode MS" panose="020B0604020202020204" pitchFamily="34" charset="-128"/>
                <a:cs typeface="Arial" panose="020B0604020202020204" pitchFamily="34" charset="0"/>
              </a:rPr>
              <a:t>www.kckg.com</a:t>
            </a:r>
          </a:p>
        </p:txBody>
      </p:sp>
      <p:sp>
        <p:nvSpPr>
          <p:cNvPr id="5" name="Text Box 19">
            <a:extLst>
              <a:ext uri="{FF2B5EF4-FFF2-40B4-BE49-F238E27FC236}">
                <a16:creationId xmlns:a16="http://schemas.microsoft.com/office/drawing/2014/main" id="{808FD288-BB09-0C55-A699-CDB5C1DB54B2}"/>
              </a:ext>
            </a:extLst>
          </p:cNvPr>
          <p:cNvSpPr txBox="1">
            <a:spLocks noChangeArrowheads="1"/>
          </p:cNvSpPr>
          <p:nvPr/>
        </p:nvSpPr>
        <p:spPr bwMode="auto">
          <a:xfrm>
            <a:off x="6875463" y="6669088"/>
            <a:ext cx="2341562"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fr-FR" sz="700">
                <a:solidFill>
                  <a:schemeClr val="bg1"/>
                </a:solidFill>
                <a:ea typeface="ＭＳ Ｐゴシック" panose="020B0600070205080204" pitchFamily="34" charset="-128"/>
              </a:rPr>
              <a:t>© 2014 KLEYR GRASSO</a:t>
            </a:r>
            <a:endParaRPr lang="en-US" altLang="fr-FR" sz="700">
              <a:solidFill>
                <a:schemeClr val="bg1"/>
              </a:solidFill>
              <a:ea typeface="ＭＳ Ｐゴシック" panose="020B0600070205080204" pitchFamily="34" charset="-128"/>
            </a:endParaRPr>
          </a:p>
        </p:txBody>
      </p:sp>
      <p:sp>
        <p:nvSpPr>
          <p:cNvPr id="3074" name="Rectangle 2"/>
          <p:cNvSpPr>
            <a:spLocks noGrp="1" noChangeArrowheads="1"/>
          </p:cNvSpPr>
          <p:nvPr>
            <p:ph type="ctrTitle"/>
          </p:nvPr>
        </p:nvSpPr>
        <p:spPr>
          <a:xfrm>
            <a:off x="2051050" y="1916113"/>
            <a:ext cx="6842125" cy="1225550"/>
          </a:xfrm>
          <a:extLst>
            <a:ext uri="{909E8E84-426E-40DD-AFC4-6F175D3DCCD1}">
              <a14:hiddenFill xmlns:a14="http://schemas.microsoft.com/office/drawing/2010/main">
                <a:solidFill>
                  <a:schemeClr val="accent2"/>
                </a:solidFill>
              </a14:hiddenFill>
            </a:ext>
          </a:extLst>
        </p:spPr>
        <p:txBody>
          <a:bodyPr/>
          <a:lstStyle>
            <a:lvl1pPr>
              <a:defRPr sz="3200"/>
            </a:lvl1pPr>
          </a:lstStyle>
          <a:p>
            <a:pPr lvl="0"/>
            <a:r>
              <a:rPr lang="en-US" altLang="fr-FR" noProof="0"/>
              <a:t>Click to edit Master title style</a:t>
            </a:r>
          </a:p>
        </p:txBody>
      </p:sp>
      <p:sp>
        <p:nvSpPr>
          <p:cNvPr id="3075" name="Rectangle 3"/>
          <p:cNvSpPr>
            <a:spLocks noGrp="1" noChangeArrowheads="1"/>
          </p:cNvSpPr>
          <p:nvPr>
            <p:ph type="subTitle" idx="1"/>
          </p:nvPr>
        </p:nvSpPr>
        <p:spPr>
          <a:xfrm>
            <a:off x="2051050" y="3429000"/>
            <a:ext cx="6842125" cy="1368425"/>
          </a:xfrm>
          <a:extLst>
            <a:ext uri="{909E8E84-426E-40DD-AFC4-6F175D3DCCD1}">
              <a14:hiddenFill xmlns:a14="http://schemas.microsoft.com/office/drawing/2010/main">
                <a:solidFill>
                  <a:schemeClr val="accent2"/>
                </a:solidFill>
              </a14:hiddenFill>
            </a:ext>
          </a:extLst>
        </p:spPr>
        <p:txBody>
          <a:bodyPr/>
          <a:lstStyle>
            <a:lvl1pPr marL="0" indent="0">
              <a:buFont typeface="Wingdings" pitchFamily="2" charset="2"/>
              <a:buNone/>
              <a:defRPr sz="2800">
                <a:solidFill>
                  <a:srgbClr val="4D565D"/>
                </a:solidFill>
              </a:defRPr>
            </a:lvl1pPr>
          </a:lstStyle>
          <a:p>
            <a:pPr lvl="0"/>
            <a:r>
              <a:rPr lang="en-US" altLang="fr-FR" noProof="0"/>
              <a:t>Click to edit Master subtitle style</a:t>
            </a:r>
          </a:p>
        </p:txBody>
      </p:sp>
    </p:spTree>
    <p:extLst>
      <p:ext uri="{BB962C8B-B14F-4D97-AF65-F5344CB8AC3E}">
        <p14:creationId xmlns:p14="http://schemas.microsoft.com/office/powerpoint/2010/main" val="1604136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L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Tree>
    <p:extLst>
      <p:ext uri="{BB962C8B-B14F-4D97-AF65-F5344CB8AC3E}">
        <p14:creationId xmlns:p14="http://schemas.microsoft.com/office/powerpoint/2010/main" val="80249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48488" y="404813"/>
            <a:ext cx="1871662" cy="5761037"/>
          </a:xfrm>
        </p:spPr>
        <p:txBody>
          <a:bodyPr vert="eaVert"/>
          <a:lstStyle/>
          <a:p>
            <a:r>
              <a:rPr lang="en-US"/>
              <a:t>Click to edit Master title style</a:t>
            </a:r>
            <a:endParaRPr lang="fr-LU"/>
          </a:p>
        </p:txBody>
      </p:sp>
      <p:sp>
        <p:nvSpPr>
          <p:cNvPr id="3" name="Vertical Text Placeholder 2"/>
          <p:cNvSpPr>
            <a:spLocks noGrp="1"/>
          </p:cNvSpPr>
          <p:nvPr>
            <p:ph type="body" orient="vert" idx="1"/>
          </p:nvPr>
        </p:nvSpPr>
        <p:spPr>
          <a:xfrm>
            <a:off x="1331913" y="404813"/>
            <a:ext cx="5464175" cy="5761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Tree>
    <p:extLst>
      <p:ext uri="{BB962C8B-B14F-4D97-AF65-F5344CB8AC3E}">
        <p14:creationId xmlns:p14="http://schemas.microsoft.com/office/powerpoint/2010/main" val="9671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L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Tree>
    <p:extLst>
      <p:ext uri="{BB962C8B-B14F-4D97-AF65-F5344CB8AC3E}">
        <p14:creationId xmlns:p14="http://schemas.microsoft.com/office/powerpoint/2010/main" val="44873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L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2576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LU"/>
          </a:p>
        </p:txBody>
      </p:sp>
      <p:sp>
        <p:nvSpPr>
          <p:cNvPr id="3" name="Content Placeholder 2"/>
          <p:cNvSpPr>
            <a:spLocks noGrp="1"/>
          </p:cNvSpPr>
          <p:nvPr>
            <p:ph sz="half" idx="1"/>
          </p:nvPr>
        </p:nvSpPr>
        <p:spPr>
          <a:xfrm>
            <a:off x="1331913" y="1412875"/>
            <a:ext cx="366712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
        <p:nvSpPr>
          <p:cNvPr id="4" name="Content Placeholder 3"/>
          <p:cNvSpPr>
            <a:spLocks noGrp="1"/>
          </p:cNvSpPr>
          <p:nvPr>
            <p:ph sz="half" idx="2"/>
          </p:nvPr>
        </p:nvSpPr>
        <p:spPr>
          <a:xfrm>
            <a:off x="5151438" y="1412875"/>
            <a:ext cx="3668712"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Tree>
    <p:extLst>
      <p:ext uri="{BB962C8B-B14F-4D97-AF65-F5344CB8AC3E}">
        <p14:creationId xmlns:p14="http://schemas.microsoft.com/office/powerpoint/2010/main" val="360857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L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Tree>
    <p:extLst>
      <p:ext uri="{BB962C8B-B14F-4D97-AF65-F5344CB8AC3E}">
        <p14:creationId xmlns:p14="http://schemas.microsoft.com/office/powerpoint/2010/main" val="97680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LU"/>
          </a:p>
        </p:txBody>
      </p:sp>
    </p:spTree>
    <p:extLst>
      <p:ext uri="{BB962C8B-B14F-4D97-AF65-F5344CB8AC3E}">
        <p14:creationId xmlns:p14="http://schemas.microsoft.com/office/powerpoint/2010/main" val="3421628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894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L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1848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L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L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2787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4" descr="KG_Presentation_powerpoint_C110.jpg">
            <a:extLst>
              <a:ext uri="{FF2B5EF4-FFF2-40B4-BE49-F238E27FC236}">
                <a16:creationId xmlns:a16="http://schemas.microsoft.com/office/drawing/2014/main" id="{C1883F72-A87F-FDC7-7CE3-39B91F884DA2}"/>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215438" cy="69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02A1AAAF-DB64-0869-64B5-00CF4B5333BE}"/>
              </a:ext>
            </a:extLst>
          </p:cNvPr>
          <p:cNvSpPr>
            <a:spLocks noGrp="1" noChangeArrowheads="1"/>
          </p:cNvSpPr>
          <p:nvPr>
            <p:ph type="title"/>
          </p:nvPr>
        </p:nvSpPr>
        <p:spPr bwMode="auto">
          <a:xfrm>
            <a:off x="1331913" y="404813"/>
            <a:ext cx="7488237"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r-FR"/>
              <a:t>Click to edit Master title style</a:t>
            </a:r>
          </a:p>
        </p:txBody>
      </p:sp>
      <p:sp>
        <p:nvSpPr>
          <p:cNvPr id="1028" name="Rectangle 3">
            <a:extLst>
              <a:ext uri="{FF2B5EF4-FFF2-40B4-BE49-F238E27FC236}">
                <a16:creationId xmlns:a16="http://schemas.microsoft.com/office/drawing/2014/main" id="{A05E359C-9D7D-A284-2D3D-CBD40343F617}"/>
              </a:ext>
            </a:extLst>
          </p:cNvPr>
          <p:cNvSpPr>
            <a:spLocks noGrp="1" noChangeArrowheads="1"/>
          </p:cNvSpPr>
          <p:nvPr>
            <p:ph type="body" idx="1"/>
          </p:nvPr>
        </p:nvSpPr>
        <p:spPr bwMode="auto">
          <a:xfrm>
            <a:off x="1331913" y="1412875"/>
            <a:ext cx="7488237"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pic>
        <p:nvPicPr>
          <p:cNvPr id="1029" name="Picture 11" descr="logo_AALC_white_ss_rect">
            <a:extLst>
              <a:ext uri="{FF2B5EF4-FFF2-40B4-BE49-F238E27FC236}">
                <a16:creationId xmlns:a16="http://schemas.microsoft.com/office/drawing/2014/main" id="{C07909D4-3C96-0321-8B63-50681594011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43438" y="6381750"/>
            <a:ext cx="1303337"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12">
            <a:extLst>
              <a:ext uri="{FF2B5EF4-FFF2-40B4-BE49-F238E27FC236}">
                <a16:creationId xmlns:a16="http://schemas.microsoft.com/office/drawing/2014/main" id="{62B5173D-8C84-6258-E457-2EF0273F7B4A}"/>
              </a:ext>
            </a:extLst>
          </p:cNvPr>
          <p:cNvSpPr txBox="1">
            <a:spLocks noChangeArrowheads="1"/>
          </p:cNvSpPr>
          <p:nvPr/>
        </p:nvSpPr>
        <p:spPr bwMode="auto">
          <a:xfrm>
            <a:off x="6659563" y="6524625"/>
            <a:ext cx="2341562"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fr-FR" sz="700">
                <a:solidFill>
                  <a:schemeClr val="bg1"/>
                </a:solidFill>
                <a:ea typeface="ＭＳ Ｐゴシック" panose="020B0600070205080204" pitchFamily="34" charset="-128"/>
              </a:rPr>
              <a:t>© 2014 KLEYR | GRASSO | ASSOCIES</a:t>
            </a:r>
            <a:endParaRPr lang="en-US" altLang="fr-FR" sz="700">
              <a:solidFill>
                <a:schemeClr val="bg1"/>
              </a:solidFill>
              <a:ea typeface="ＭＳ Ｐゴシック" panose="020B0600070205080204" pitchFamily="34" charset="-128"/>
            </a:endParaRPr>
          </a:p>
        </p:txBody>
      </p:sp>
      <p:sp>
        <p:nvSpPr>
          <p:cNvPr id="1031" name="Rectangle 17">
            <a:extLst>
              <a:ext uri="{FF2B5EF4-FFF2-40B4-BE49-F238E27FC236}">
                <a16:creationId xmlns:a16="http://schemas.microsoft.com/office/drawing/2014/main" id="{0A3A380E-47C9-902C-504C-6121D168945F}"/>
              </a:ext>
            </a:extLst>
          </p:cNvPr>
          <p:cNvSpPr>
            <a:spLocks noChangeArrowheads="1"/>
          </p:cNvSpPr>
          <p:nvPr/>
        </p:nvSpPr>
        <p:spPr bwMode="auto">
          <a:xfrm>
            <a:off x="34925" y="6453188"/>
            <a:ext cx="5048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fld id="{7DA869D2-34C0-CA41-BCB4-ED671F07A650}" type="slidenum">
              <a:rPr lang="fr-FR" altLang="fr-FR" sz="1400">
                <a:solidFill>
                  <a:srgbClr val="143272"/>
                </a:solidFill>
              </a:rPr>
              <a:pPr algn="ctr" eaLnBrk="1" hangingPunct="1"/>
              <a:t>‹N°›</a:t>
            </a:fld>
            <a:endParaRPr lang="en-US" altLang="fr-FR" sz="1400">
              <a:solidFill>
                <a:srgbClr val="143272"/>
              </a:solidFill>
            </a:endParaRP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0" fontAlgn="base" hangingPunct="0">
        <a:spcBef>
          <a:spcPct val="0"/>
        </a:spcBef>
        <a:spcAft>
          <a:spcPct val="0"/>
        </a:spcAft>
        <a:defRPr sz="2400" b="1">
          <a:solidFill>
            <a:srgbClr val="143272"/>
          </a:solidFill>
          <a:latin typeface="+mj-lt"/>
          <a:ea typeface="+mj-ea"/>
          <a:cs typeface="+mj-cs"/>
        </a:defRPr>
      </a:lvl1pPr>
      <a:lvl2pPr algn="l" rtl="0" eaLnBrk="0" fontAlgn="base" hangingPunct="0">
        <a:spcBef>
          <a:spcPct val="0"/>
        </a:spcBef>
        <a:spcAft>
          <a:spcPct val="0"/>
        </a:spcAft>
        <a:defRPr sz="2400" b="1">
          <a:solidFill>
            <a:srgbClr val="143272"/>
          </a:solidFill>
          <a:latin typeface="Arial" charset="0"/>
        </a:defRPr>
      </a:lvl2pPr>
      <a:lvl3pPr algn="l" rtl="0" eaLnBrk="0" fontAlgn="base" hangingPunct="0">
        <a:spcBef>
          <a:spcPct val="0"/>
        </a:spcBef>
        <a:spcAft>
          <a:spcPct val="0"/>
        </a:spcAft>
        <a:defRPr sz="2400" b="1">
          <a:solidFill>
            <a:srgbClr val="143272"/>
          </a:solidFill>
          <a:latin typeface="Arial" charset="0"/>
        </a:defRPr>
      </a:lvl3pPr>
      <a:lvl4pPr algn="l" rtl="0" eaLnBrk="0" fontAlgn="base" hangingPunct="0">
        <a:spcBef>
          <a:spcPct val="0"/>
        </a:spcBef>
        <a:spcAft>
          <a:spcPct val="0"/>
        </a:spcAft>
        <a:defRPr sz="2400" b="1">
          <a:solidFill>
            <a:srgbClr val="143272"/>
          </a:solidFill>
          <a:latin typeface="Arial" charset="0"/>
        </a:defRPr>
      </a:lvl4pPr>
      <a:lvl5pPr algn="l" rtl="0" eaLnBrk="0" fontAlgn="base" hangingPunct="0">
        <a:spcBef>
          <a:spcPct val="0"/>
        </a:spcBef>
        <a:spcAft>
          <a:spcPct val="0"/>
        </a:spcAft>
        <a:defRPr sz="2400" b="1">
          <a:solidFill>
            <a:srgbClr val="143272"/>
          </a:solidFill>
          <a:latin typeface="Arial" charset="0"/>
        </a:defRPr>
      </a:lvl5pPr>
      <a:lvl6pPr marL="457200" algn="l" rtl="0" fontAlgn="base">
        <a:spcBef>
          <a:spcPct val="0"/>
        </a:spcBef>
        <a:spcAft>
          <a:spcPct val="0"/>
        </a:spcAft>
        <a:defRPr sz="2400" b="1">
          <a:solidFill>
            <a:srgbClr val="143272"/>
          </a:solidFill>
          <a:latin typeface="Arial" charset="0"/>
        </a:defRPr>
      </a:lvl6pPr>
      <a:lvl7pPr marL="914400" algn="l" rtl="0" fontAlgn="base">
        <a:spcBef>
          <a:spcPct val="0"/>
        </a:spcBef>
        <a:spcAft>
          <a:spcPct val="0"/>
        </a:spcAft>
        <a:defRPr sz="2400" b="1">
          <a:solidFill>
            <a:srgbClr val="143272"/>
          </a:solidFill>
          <a:latin typeface="Arial" charset="0"/>
        </a:defRPr>
      </a:lvl7pPr>
      <a:lvl8pPr marL="1371600" algn="l" rtl="0" fontAlgn="base">
        <a:spcBef>
          <a:spcPct val="0"/>
        </a:spcBef>
        <a:spcAft>
          <a:spcPct val="0"/>
        </a:spcAft>
        <a:defRPr sz="2400" b="1">
          <a:solidFill>
            <a:srgbClr val="143272"/>
          </a:solidFill>
          <a:latin typeface="Arial" charset="0"/>
        </a:defRPr>
      </a:lvl8pPr>
      <a:lvl9pPr marL="1828800" algn="l" rtl="0" fontAlgn="base">
        <a:spcBef>
          <a:spcPct val="0"/>
        </a:spcBef>
        <a:spcAft>
          <a:spcPct val="0"/>
        </a:spcAft>
        <a:defRPr sz="2400" b="1">
          <a:solidFill>
            <a:srgbClr val="143272"/>
          </a:solidFill>
          <a:latin typeface="Arial" charset="0"/>
        </a:defRPr>
      </a:lvl9pPr>
    </p:titleStyle>
    <p:bodyStyle>
      <a:lvl1pPr marL="342900" indent="-342900" algn="just" rtl="0" eaLnBrk="0" fontAlgn="base" hangingPunct="0">
        <a:spcBef>
          <a:spcPct val="20000"/>
        </a:spcBef>
        <a:spcAft>
          <a:spcPct val="20000"/>
        </a:spcAft>
        <a:buFont typeface="Wingdings" pitchFamily="2" charset="2"/>
        <a:buChar char="§"/>
        <a:defRPr sz="2000">
          <a:solidFill>
            <a:schemeClr val="tx1"/>
          </a:solidFill>
          <a:latin typeface="+mn-lt"/>
          <a:ea typeface="+mn-ea"/>
          <a:cs typeface="+mn-cs"/>
        </a:defRPr>
      </a:lvl1pPr>
      <a:lvl2pPr marL="742950" indent="-285750" algn="just" rtl="0" eaLnBrk="0" fontAlgn="base" hangingPunct="0">
        <a:spcBef>
          <a:spcPct val="20000"/>
        </a:spcBef>
        <a:spcAft>
          <a:spcPct val="20000"/>
        </a:spcAft>
        <a:buChar char="•"/>
        <a:defRPr sz="2000">
          <a:solidFill>
            <a:schemeClr val="tx1"/>
          </a:solidFill>
          <a:latin typeface="+mn-lt"/>
        </a:defRPr>
      </a:lvl2pPr>
      <a:lvl3pPr marL="1143000" indent="-228600" algn="just" rtl="0" eaLnBrk="0" fontAlgn="base" hangingPunct="0">
        <a:spcBef>
          <a:spcPct val="15000"/>
        </a:spcBef>
        <a:spcAft>
          <a:spcPct val="15000"/>
        </a:spcAft>
        <a:buFont typeface="Arial" panose="020B0604020202020204" pitchFamily="34" charset="0"/>
        <a:buChar char="−"/>
        <a:defRPr>
          <a:solidFill>
            <a:schemeClr val="tx1"/>
          </a:solidFill>
          <a:latin typeface="+mn-lt"/>
        </a:defRPr>
      </a:lvl3pPr>
      <a:lvl4pPr marL="1600200" indent="-228600" algn="just" rtl="0" eaLnBrk="0" fontAlgn="base" hangingPunct="0">
        <a:spcBef>
          <a:spcPct val="15000"/>
        </a:spcBef>
        <a:spcAft>
          <a:spcPct val="15000"/>
        </a:spcAft>
        <a:buFont typeface="Symbol" pitchFamily="2" charset="2"/>
        <a:buChar char="®"/>
        <a:defRPr sz="1600">
          <a:solidFill>
            <a:schemeClr val="tx1"/>
          </a:solidFill>
          <a:latin typeface="+mn-lt"/>
        </a:defRPr>
      </a:lvl4pPr>
      <a:lvl5pPr marL="2057400" indent="-228600" algn="just" rtl="0" eaLnBrk="0" fontAlgn="base" hangingPunct="0">
        <a:spcBef>
          <a:spcPct val="15000"/>
        </a:spcBef>
        <a:spcAft>
          <a:spcPct val="15000"/>
        </a:spcAft>
        <a:buChar char="•"/>
        <a:defRPr sz="1600">
          <a:solidFill>
            <a:schemeClr val="tx1"/>
          </a:solidFill>
          <a:latin typeface="+mn-lt"/>
        </a:defRPr>
      </a:lvl5pPr>
      <a:lvl6pPr marL="2514600" indent="-228600" algn="just" rtl="0" fontAlgn="base">
        <a:spcBef>
          <a:spcPct val="15000"/>
        </a:spcBef>
        <a:spcAft>
          <a:spcPct val="15000"/>
        </a:spcAft>
        <a:buChar char="•"/>
        <a:defRPr sz="1600">
          <a:solidFill>
            <a:schemeClr val="tx1"/>
          </a:solidFill>
          <a:latin typeface="+mn-lt"/>
        </a:defRPr>
      </a:lvl6pPr>
      <a:lvl7pPr marL="2971800" indent="-228600" algn="just" rtl="0" fontAlgn="base">
        <a:spcBef>
          <a:spcPct val="15000"/>
        </a:spcBef>
        <a:spcAft>
          <a:spcPct val="15000"/>
        </a:spcAft>
        <a:buChar char="•"/>
        <a:defRPr sz="1600">
          <a:solidFill>
            <a:schemeClr val="tx1"/>
          </a:solidFill>
          <a:latin typeface="+mn-lt"/>
        </a:defRPr>
      </a:lvl7pPr>
      <a:lvl8pPr marL="3429000" indent="-228600" algn="just" rtl="0" fontAlgn="base">
        <a:spcBef>
          <a:spcPct val="15000"/>
        </a:spcBef>
        <a:spcAft>
          <a:spcPct val="15000"/>
        </a:spcAft>
        <a:buChar char="•"/>
        <a:defRPr sz="1600">
          <a:solidFill>
            <a:schemeClr val="tx1"/>
          </a:solidFill>
          <a:latin typeface="+mn-lt"/>
        </a:defRPr>
      </a:lvl8pPr>
      <a:lvl9pPr marL="3886200" indent="-228600" algn="just" rtl="0" fontAlgn="base">
        <a:spcBef>
          <a:spcPct val="15000"/>
        </a:spcBef>
        <a:spcAft>
          <a:spcPct val="1500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F2B2805-7A92-96EF-7792-3EF8BED5C1FF}"/>
              </a:ext>
            </a:extLst>
          </p:cNvPr>
          <p:cNvSpPr>
            <a:spLocks noGrp="1" noChangeArrowheads="1"/>
          </p:cNvSpPr>
          <p:nvPr>
            <p:ph type="ctrTitle"/>
          </p:nvPr>
        </p:nvSpPr>
        <p:spPr/>
        <p:txBody>
          <a:bodyPr/>
          <a:lstStyle/>
          <a:p>
            <a:pPr eaLnBrk="1" hangingPunct="1"/>
            <a:r>
              <a:rPr lang="fr-LU" altLang="fr-FR"/>
              <a:t>Les conventions collectives</a:t>
            </a:r>
            <a:endParaRPr lang="en-US" altLang="fr-FR"/>
          </a:p>
        </p:txBody>
      </p:sp>
      <p:sp>
        <p:nvSpPr>
          <p:cNvPr id="3075" name="Rectangle 3">
            <a:extLst>
              <a:ext uri="{FF2B5EF4-FFF2-40B4-BE49-F238E27FC236}">
                <a16:creationId xmlns:a16="http://schemas.microsoft.com/office/drawing/2014/main" id="{C439C502-7291-9532-B5BF-8CDE69FB8B3C}"/>
              </a:ext>
            </a:extLst>
          </p:cNvPr>
          <p:cNvSpPr>
            <a:spLocks noGrp="1" noChangeArrowheads="1"/>
          </p:cNvSpPr>
          <p:nvPr>
            <p:ph type="subTitle" idx="1"/>
          </p:nvPr>
        </p:nvSpPr>
        <p:spPr/>
        <p:txBody>
          <a:bodyPr/>
          <a:lstStyle/>
          <a:p>
            <a:pPr algn="ctr" eaLnBrk="1" hangingPunct="1">
              <a:lnSpc>
                <a:spcPct val="80000"/>
              </a:lnSpc>
            </a:pPr>
            <a:r>
              <a:rPr lang="fr-LU" altLang="fr-FR" sz="2400"/>
              <a:t>9 octobre 2014</a:t>
            </a:r>
          </a:p>
          <a:p>
            <a:pPr algn="ctr" eaLnBrk="1" hangingPunct="1">
              <a:lnSpc>
                <a:spcPct val="80000"/>
              </a:lnSpc>
            </a:pPr>
            <a:r>
              <a:rPr lang="fr-LU" altLang="fr-FR" sz="2400"/>
              <a:t>ELSA</a:t>
            </a:r>
          </a:p>
          <a:p>
            <a:pPr algn="ctr" eaLnBrk="1" hangingPunct="1">
              <a:lnSpc>
                <a:spcPct val="80000"/>
              </a:lnSpc>
            </a:pPr>
            <a:r>
              <a:rPr lang="fr-LU" altLang="fr-FR" sz="2400"/>
              <a:t>Me Christian Jungers</a:t>
            </a:r>
            <a:endParaRPr lang="en-US" altLang="fr-F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3EEEB1B-1820-7A9F-77D7-990CF3894B7E}"/>
              </a:ext>
            </a:extLst>
          </p:cNvPr>
          <p:cNvSpPr>
            <a:spLocks noGrp="1" noChangeArrowheads="1"/>
          </p:cNvSpPr>
          <p:nvPr>
            <p:ph type="title"/>
          </p:nvPr>
        </p:nvSpPr>
        <p:spPr/>
        <p:txBody>
          <a:bodyPr/>
          <a:lstStyle/>
          <a:p>
            <a:pPr eaLnBrk="1" hangingPunct="1"/>
            <a:endParaRPr lang="fr-FR" altLang="fr-FR"/>
          </a:p>
        </p:txBody>
      </p:sp>
      <p:sp>
        <p:nvSpPr>
          <p:cNvPr id="12291" name="Rectangle 3">
            <a:extLst>
              <a:ext uri="{FF2B5EF4-FFF2-40B4-BE49-F238E27FC236}">
                <a16:creationId xmlns:a16="http://schemas.microsoft.com/office/drawing/2014/main" id="{FC9CA434-D43A-D739-7504-80DA24C138DE}"/>
              </a:ext>
            </a:extLst>
          </p:cNvPr>
          <p:cNvSpPr>
            <a:spLocks noGrp="1" noChangeArrowheads="1"/>
          </p:cNvSpPr>
          <p:nvPr>
            <p:ph type="body" idx="1"/>
          </p:nvPr>
        </p:nvSpPr>
        <p:spPr/>
        <p:txBody>
          <a:bodyPr/>
          <a:lstStyle/>
          <a:p>
            <a:pPr eaLnBrk="1" hangingPunct="1">
              <a:buFont typeface="Wingdings" pitchFamily="2" charset="2"/>
              <a:buNone/>
            </a:pPr>
            <a:r>
              <a:rPr lang="fr-LU" altLang="fr-FR"/>
              <a:t>9. </a:t>
            </a:r>
            <a:r>
              <a:rPr lang="fr-LU" altLang="fr-FR" u="sng"/>
              <a:t>Pour aller plus loin . . .</a:t>
            </a:r>
          </a:p>
          <a:p>
            <a:pPr eaLnBrk="1" hangingPunct="1">
              <a:buFont typeface="Wingdings" pitchFamily="2" charset="2"/>
              <a:buNone/>
            </a:pPr>
            <a:endParaRPr lang="fr-LU" altLang="fr-FR" u="sng"/>
          </a:p>
          <a:p>
            <a:pPr eaLnBrk="1" hangingPunct="1">
              <a:buFont typeface="Wingdings" pitchFamily="2" charset="2"/>
              <a:buNone/>
            </a:pPr>
            <a:r>
              <a:rPr lang="fr-LU" altLang="fr-FR"/>
              <a:t>	Le droit du travail collectif   Tome 1</a:t>
            </a:r>
          </a:p>
          <a:p>
            <a:pPr algn="ctr" eaLnBrk="1" hangingPunct="1">
              <a:buFontTx/>
              <a:buChar char="-"/>
            </a:pPr>
            <a:r>
              <a:rPr lang="fr-LU" altLang="fr-FR"/>
              <a:t>Relations professionnelles</a:t>
            </a:r>
          </a:p>
          <a:p>
            <a:pPr eaLnBrk="1" hangingPunct="1">
              <a:buFontTx/>
              <a:buNone/>
            </a:pPr>
            <a:r>
              <a:rPr lang="fr-LU" altLang="fr-FR"/>
              <a:t>	Jean-Luc Putz		Promoculture-Larcier</a:t>
            </a:r>
            <a:endParaRPr lang="en-US" alt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077BA45-DEB2-05CA-122D-2B9F4C80EEE3}"/>
              </a:ext>
            </a:extLst>
          </p:cNvPr>
          <p:cNvSpPr>
            <a:spLocks noGrp="1" noChangeArrowheads="1"/>
          </p:cNvSpPr>
          <p:nvPr>
            <p:ph type="title"/>
          </p:nvPr>
        </p:nvSpPr>
        <p:spPr/>
        <p:txBody>
          <a:bodyPr/>
          <a:lstStyle/>
          <a:p>
            <a:pPr eaLnBrk="1" hangingPunct="1"/>
            <a:endParaRPr lang="fr-FR" altLang="fr-FR"/>
          </a:p>
        </p:txBody>
      </p:sp>
      <p:sp>
        <p:nvSpPr>
          <p:cNvPr id="4099" name="Rectangle 3">
            <a:extLst>
              <a:ext uri="{FF2B5EF4-FFF2-40B4-BE49-F238E27FC236}">
                <a16:creationId xmlns:a16="http://schemas.microsoft.com/office/drawing/2014/main" id="{71134D5E-FE47-15C8-3072-57C05BB287A2}"/>
              </a:ext>
            </a:extLst>
          </p:cNvPr>
          <p:cNvSpPr>
            <a:spLocks noGrp="1" noChangeArrowheads="1"/>
          </p:cNvSpPr>
          <p:nvPr>
            <p:ph type="body" idx="1"/>
          </p:nvPr>
        </p:nvSpPr>
        <p:spPr/>
        <p:txBody>
          <a:bodyPr/>
          <a:lstStyle/>
          <a:p>
            <a:pPr marL="0" indent="0" eaLnBrk="1" hangingPunct="1">
              <a:buFont typeface="Wingdings" pitchFamily="2" charset="2"/>
              <a:buNone/>
            </a:pPr>
            <a:r>
              <a:rPr lang="fr-LU" altLang="fr-FR"/>
              <a:t>1. </a:t>
            </a:r>
            <a:r>
              <a:rPr lang="fr-LU" altLang="fr-FR" u="sng"/>
              <a:t>Définition de la convention collective</a:t>
            </a:r>
          </a:p>
          <a:p>
            <a:pPr marL="0" indent="0" eaLnBrk="1" hangingPunct="1">
              <a:buFont typeface="Wingdings" pitchFamily="2" charset="2"/>
              <a:buNone/>
            </a:pPr>
            <a:r>
              <a:rPr lang="fr-LU" altLang="fr-FR"/>
              <a:t>Base légale: article L.161-1 ss Code du Travail</a:t>
            </a:r>
          </a:p>
          <a:p>
            <a:pPr marL="0" indent="0" eaLnBrk="1" hangingPunct="1">
              <a:buFont typeface="Wingdings" pitchFamily="2" charset="2"/>
              <a:buNone/>
            </a:pPr>
            <a:r>
              <a:rPr lang="fr-LU" altLang="fr-FR"/>
              <a:t>Définition: </a:t>
            </a:r>
          </a:p>
          <a:p>
            <a:pPr marL="0" indent="0" eaLnBrk="1" hangingPunct="1">
              <a:buFont typeface="Wingdings" pitchFamily="2" charset="2"/>
              <a:buNone/>
            </a:pPr>
            <a:r>
              <a:rPr lang="fr-LU" altLang="fr-FR"/>
              <a:t>La convention collective de travail est un contrat relatif aux relations et aux conditions de travail conclu entre un ou plusieurs syndicats de salariés remplissant les conditions définies ci-après d’une part, et soit une ou plusieurs organisations professionnelles d’employeurs, soit une entreprise particulière, soit un groupe d’entreprises ou un ensemble d’entreprises dont la production, l’activité ou la profession sont de la même nature, ou, encore, qui constituent une entité économique et sociale, si les parties ayant le droit de contracter le décident, d’autre part.</a:t>
            </a:r>
          </a:p>
          <a:p>
            <a:pPr marL="0" indent="0" eaLnBrk="1" hangingPunct="1"/>
            <a:endParaRPr lang="en-US" alt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50582F9-1CA6-992C-181A-48FA79ADFE61}"/>
              </a:ext>
            </a:extLst>
          </p:cNvPr>
          <p:cNvSpPr>
            <a:spLocks noGrp="1" noChangeArrowheads="1"/>
          </p:cNvSpPr>
          <p:nvPr>
            <p:ph type="title"/>
          </p:nvPr>
        </p:nvSpPr>
        <p:spPr/>
        <p:txBody>
          <a:bodyPr/>
          <a:lstStyle/>
          <a:p>
            <a:pPr eaLnBrk="1" hangingPunct="1"/>
            <a:endParaRPr lang="fr-FR" altLang="fr-FR"/>
          </a:p>
        </p:txBody>
      </p:sp>
      <p:sp>
        <p:nvSpPr>
          <p:cNvPr id="5123" name="Rectangle 3">
            <a:extLst>
              <a:ext uri="{FF2B5EF4-FFF2-40B4-BE49-F238E27FC236}">
                <a16:creationId xmlns:a16="http://schemas.microsoft.com/office/drawing/2014/main" id="{344E38D6-DED9-A5BC-FF36-223497EEFC64}"/>
              </a:ext>
            </a:extLst>
          </p:cNvPr>
          <p:cNvSpPr>
            <a:spLocks noGrp="1" noChangeArrowheads="1"/>
          </p:cNvSpPr>
          <p:nvPr>
            <p:ph type="body" idx="1"/>
          </p:nvPr>
        </p:nvSpPr>
        <p:spPr/>
        <p:txBody>
          <a:bodyPr/>
          <a:lstStyle/>
          <a:p>
            <a:pPr marL="0" indent="0" eaLnBrk="1" hangingPunct="1">
              <a:buFont typeface="Wingdings" pitchFamily="2" charset="2"/>
              <a:buNone/>
            </a:pPr>
            <a:r>
              <a:rPr lang="fr-LU" altLang="fr-FR"/>
              <a:t>2. </a:t>
            </a:r>
            <a:r>
              <a:rPr lang="fr-LU" altLang="fr-FR" u="sng"/>
              <a:t>La convention collective dans la hiérarchie des normes</a:t>
            </a:r>
          </a:p>
          <a:p>
            <a:pPr marL="0" indent="0" algn="ctr" eaLnBrk="1" hangingPunct="1">
              <a:buFont typeface="Wingdings" pitchFamily="2" charset="2"/>
              <a:buNone/>
            </a:pPr>
            <a:endParaRPr lang="fr-LU" altLang="fr-FR" u="sng"/>
          </a:p>
          <a:p>
            <a:pPr marL="0" indent="0" algn="ctr" eaLnBrk="1" hangingPunct="1">
              <a:buFont typeface="Wingdings" pitchFamily="2" charset="2"/>
              <a:buNone/>
            </a:pPr>
            <a:endParaRPr lang="fr-LU" altLang="fr-FR"/>
          </a:p>
          <a:p>
            <a:pPr marL="0" indent="0" algn="ctr" eaLnBrk="1" hangingPunct="1">
              <a:buFont typeface="Wingdings" pitchFamily="2" charset="2"/>
              <a:buNone/>
            </a:pPr>
            <a:r>
              <a:rPr lang="fr-LU" altLang="fr-FR"/>
              <a:t>Code du Travail et règlements grand-ducaux</a:t>
            </a:r>
          </a:p>
          <a:p>
            <a:pPr marL="0" indent="0" algn="l" eaLnBrk="1" hangingPunct="1">
              <a:buFont typeface="Wingdings" pitchFamily="2" charset="2"/>
              <a:buNone/>
            </a:pPr>
            <a:r>
              <a:rPr lang="fr-LU" altLang="fr-FR">
                <a:cs typeface="Arial" panose="020B0604020202020204" pitchFamily="34" charset="0"/>
              </a:rPr>
              <a:t>				↓</a:t>
            </a:r>
          </a:p>
          <a:p>
            <a:pPr marL="0" indent="0" algn="l" eaLnBrk="1" hangingPunct="1">
              <a:buFont typeface="Wingdings" pitchFamily="2" charset="2"/>
              <a:buNone/>
            </a:pPr>
            <a:r>
              <a:rPr lang="fr-LU" altLang="fr-FR">
                <a:cs typeface="Arial" panose="020B0604020202020204" pitchFamily="34" charset="0"/>
              </a:rPr>
              <a:t>Convention collective (indépendamment de la déclaration d’obligation générale)</a:t>
            </a:r>
          </a:p>
          <a:p>
            <a:pPr marL="0" indent="0" eaLnBrk="1" hangingPunct="1">
              <a:buFont typeface="Wingdings" pitchFamily="2" charset="2"/>
              <a:buNone/>
            </a:pPr>
            <a:r>
              <a:rPr lang="fr-LU" altLang="fr-FR">
                <a:cs typeface="Arial" panose="020B0604020202020204" pitchFamily="34" charset="0"/>
              </a:rPr>
              <a:t>				↓</a:t>
            </a:r>
          </a:p>
          <a:p>
            <a:pPr marL="0" indent="0" algn="ctr" eaLnBrk="1" hangingPunct="1">
              <a:buFont typeface="Wingdings" pitchFamily="2" charset="2"/>
              <a:buNone/>
            </a:pPr>
            <a:r>
              <a:rPr lang="fr-LU" altLang="fr-FR">
                <a:cs typeface="Arial" panose="020B0604020202020204" pitchFamily="34" charset="0"/>
              </a:rPr>
              <a:t>Contrat de travail</a:t>
            </a:r>
          </a:p>
          <a:p>
            <a:pPr marL="0" indent="0" eaLnBrk="1" hangingPunct="1">
              <a:buFont typeface="Wingdings" pitchFamily="2" charset="2"/>
              <a:buNone/>
            </a:pPr>
            <a:endParaRPr lang="fr-LU" altLang="fr-FR">
              <a:cs typeface="Arial" panose="020B0604020202020204" pitchFamily="34" charset="0"/>
            </a:endParaRPr>
          </a:p>
          <a:p>
            <a:pPr marL="0" indent="0" eaLnBrk="1" hangingPunct="1">
              <a:buFont typeface="Wingdings" pitchFamily="2" charset="2"/>
              <a:buNone/>
            </a:pPr>
            <a:r>
              <a:rPr lang="fr-LU" altLang="fr-FR">
                <a:cs typeface="Arial" panose="020B0604020202020204"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1449A95-111C-A799-2B0E-CDB2BAA34D75}"/>
              </a:ext>
            </a:extLst>
          </p:cNvPr>
          <p:cNvSpPr>
            <a:spLocks noGrp="1" noChangeArrowheads="1"/>
          </p:cNvSpPr>
          <p:nvPr>
            <p:ph type="title"/>
          </p:nvPr>
        </p:nvSpPr>
        <p:spPr/>
        <p:txBody>
          <a:bodyPr/>
          <a:lstStyle/>
          <a:p>
            <a:pPr eaLnBrk="1" hangingPunct="1"/>
            <a:endParaRPr lang="fr-FR" altLang="fr-FR"/>
          </a:p>
        </p:txBody>
      </p:sp>
      <p:sp>
        <p:nvSpPr>
          <p:cNvPr id="6147" name="Rectangle 3">
            <a:extLst>
              <a:ext uri="{FF2B5EF4-FFF2-40B4-BE49-F238E27FC236}">
                <a16:creationId xmlns:a16="http://schemas.microsoft.com/office/drawing/2014/main" id="{18C68062-6A5D-BC6B-A18E-5BF2052709C4}"/>
              </a:ext>
            </a:extLst>
          </p:cNvPr>
          <p:cNvSpPr>
            <a:spLocks noGrp="1" noChangeArrowheads="1"/>
          </p:cNvSpPr>
          <p:nvPr>
            <p:ph type="body" idx="1"/>
          </p:nvPr>
        </p:nvSpPr>
        <p:spPr/>
        <p:txBody>
          <a:bodyPr/>
          <a:lstStyle/>
          <a:p>
            <a:pPr marL="381000" indent="-381000" eaLnBrk="1" hangingPunct="1">
              <a:buFont typeface="Wingdings" pitchFamily="2" charset="2"/>
              <a:buNone/>
            </a:pPr>
            <a:r>
              <a:rPr lang="fr-LU" altLang="fr-FR"/>
              <a:t>3. </a:t>
            </a:r>
            <a:r>
              <a:rPr lang="fr-LU" altLang="fr-FR" u="sng"/>
              <a:t>Les parties à la convention collective</a:t>
            </a:r>
          </a:p>
          <a:p>
            <a:pPr marL="381000" indent="-381000" eaLnBrk="1" hangingPunct="1">
              <a:buFont typeface="Wingdings" pitchFamily="2" charset="2"/>
              <a:buAutoNum type="alphaLcPeriod"/>
            </a:pPr>
            <a:r>
              <a:rPr lang="fr-LU" altLang="fr-FR"/>
              <a:t>Du côté salarial </a:t>
            </a:r>
          </a:p>
          <a:p>
            <a:pPr marL="381000" indent="-381000" eaLnBrk="1" hangingPunct="1">
              <a:buFontTx/>
              <a:buNone/>
            </a:pPr>
            <a:r>
              <a:rPr lang="fr-LU" altLang="fr-FR"/>
              <a:t>	- 	Commission de négociation – protection contre 	licenciement mais pas de crédit d’heures</a:t>
            </a:r>
          </a:p>
          <a:p>
            <a:pPr marL="381000" indent="-381000" eaLnBrk="1" hangingPunct="1">
              <a:buFontTx/>
              <a:buNone/>
            </a:pPr>
            <a:r>
              <a:rPr lang="fr-LU" altLang="fr-FR"/>
              <a:t>	-	Représentativité nationale vs sectorielle du syndicat</a:t>
            </a:r>
          </a:p>
          <a:p>
            <a:pPr marL="381000" indent="-381000" eaLnBrk="1" hangingPunct="1">
              <a:buFontTx/>
              <a:buNone/>
            </a:pPr>
            <a:r>
              <a:rPr lang="fr-LU" altLang="fr-FR"/>
              <a:t>	-	Rôle de la délégation du personnel</a:t>
            </a:r>
          </a:p>
          <a:p>
            <a:pPr marL="381000" indent="-381000" eaLnBrk="1" hangingPunct="1">
              <a:buFontTx/>
              <a:buAutoNum type="alphaLcPeriod" startAt="2"/>
            </a:pPr>
            <a:r>
              <a:rPr lang="fr-LU" altLang="fr-FR"/>
              <a:t>Du côté patronal</a:t>
            </a:r>
          </a:p>
          <a:p>
            <a:pPr marL="381000" indent="-381000" eaLnBrk="1" hangingPunct="1">
              <a:buFontTx/>
              <a:buNone/>
            </a:pPr>
            <a:r>
              <a:rPr lang="fr-LU" altLang="fr-FR"/>
              <a:t>	-	Une ou plusieurs organisations professionnelles 	d’employeurs</a:t>
            </a:r>
          </a:p>
          <a:p>
            <a:pPr marL="381000" indent="-381000" eaLnBrk="1" hangingPunct="1">
              <a:buFontTx/>
              <a:buNone/>
            </a:pPr>
            <a:r>
              <a:rPr lang="fr-LU" altLang="fr-FR"/>
              <a:t>	-	Soit une entreprise particulière</a:t>
            </a:r>
          </a:p>
          <a:p>
            <a:pPr marL="381000" indent="-381000" eaLnBrk="1" hangingPunct="1">
              <a:buFontTx/>
              <a:buNone/>
            </a:pPr>
            <a:r>
              <a:rPr lang="fr-LU" altLang="fr-FR"/>
              <a:t>	-	Soit un groupe d’entreprises</a:t>
            </a:r>
          </a:p>
          <a:p>
            <a:pPr marL="381000" indent="-381000" eaLnBrk="1" hangingPunct="1">
              <a:buFontTx/>
              <a:buNone/>
            </a:pPr>
            <a:endParaRPr lang="en-US" alt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4D7DA48-45C9-1DE6-39CD-4F1B31D004FF}"/>
              </a:ext>
            </a:extLst>
          </p:cNvPr>
          <p:cNvSpPr>
            <a:spLocks noGrp="1" noChangeArrowheads="1"/>
          </p:cNvSpPr>
          <p:nvPr>
            <p:ph type="title"/>
          </p:nvPr>
        </p:nvSpPr>
        <p:spPr/>
        <p:txBody>
          <a:bodyPr/>
          <a:lstStyle/>
          <a:p>
            <a:pPr eaLnBrk="1" hangingPunct="1"/>
            <a:endParaRPr lang="fr-FR" altLang="fr-FR"/>
          </a:p>
        </p:txBody>
      </p:sp>
      <p:sp>
        <p:nvSpPr>
          <p:cNvPr id="7171" name="Rectangle 3">
            <a:extLst>
              <a:ext uri="{FF2B5EF4-FFF2-40B4-BE49-F238E27FC236}">
                <a16:creationId xmlns:a16="http://schemas.microsoft.com/office/drawing/2014/main" id="{E828989E-021F-4C71-E85B-07BE2F58B2AE}"/>
              </a:ext>
            </a:extLst>
          </p:cNvPr>
          <p:cNvSpPr>
            <a:spLocks noGrp="1" noChangeArrowheads="1"/>
          </p:cNvSpPr>
          <p:nvPr>
            <p:ph type="body" idx="1"/>
          </p:nvPr>
        </p:nvSpPr>
        <p:spPr/>
        <p:txBody>
          <a:bodyPr/>
          <a:lstStyle/>
          <a:p>
            <a:pPr marL="381000" indent="-381000" eaLnBrk="1" hangingPunct="1">
              <a:buFont typeface="Wingdings" pitchFamily="2" charset="2"/>
              <a:buNone/>
            </a:pPr>
            <a:r>
              <a:rPr lang="fr-LU" altLang="fr-FR"/>
              <a:t>4. </a:t>
            </a:r>
            <a:r>
              <a:rPr lang="fr-LU" altLang="fr-FR" u="sng"/>
              <a:t>Procédure de négociation</a:t>
            </a:r>
          </a:p>
          <a:p>
            <a:pPr marL="381000" indent="-381000" eaLnBrk="1" hangingPunct="1">
              <a:buFont typeface="Wingdings" pitchFamily="2" charset="2"/>
              <a:buAutoNum type="alphaLcParenR"/>
            </a:pPr>
            <a:r>
              <a:rPr lang="fr-LU" altLang="fr-FR"/>
              <a:t>Aucune obligation d’avoir une convention collective</a:t>
            </a:r>
          </a:p>
          <a:p>
            <a:pPr marL="381000" indent="-381000" eaLnBrk="1" hangingPunct="1">
              <a:buFont typeface="Wingdings" pitchFamily="2" charset="2"/>
              <a:buAutoNum type="alphaLcParenR"/>
            </a:pPr>
            <a:r>
              <a:rPr lang="fr-LU" altLang="fr-FR"/>
              <a:t>Obligation de négocier</a:t>
            </a:r>
          </a:p>
          <a:p>
            <a:pPr marL="381000" indent="-381000" eaLnBrk="1" hangingPunct="1">
              <a:buFont typeface="Wingdings" pitchFamily="2" charset="2"/>
              <a:buAutoNum type="alphaLcParenR"/>
            </a:pPr>
            <a:r>
              <a:rPr lang="fr-LU" altLang="fr-FR"/>
              <a:t>Délais pour entamer les négociations</a:t>
            </a:r>
          </a:p>
          <a:p>
            <a:pPr marL="381000" indent="-381000" eaLnBrk="1" hangingPunct="1">
              <a:buFont typeface="Wingdings" pitchFamily="2" charset="2"/>
              <a:buAutoNum type="alphaLcParenR"/>
            </a:pPr>
            <a:r>
              <a:rPr lang="fr-LU" altLang="fr-FR"/>
              <a:t>Signature</a:t>
            </a:r>
          </a:p>
          <a:p>
            <a:pPr marL="381000" indent="-381000" eaLnBrk="1" hangingPunct="1">
              <a:buFont typeface="Wingdings" pitchFamily="2" charset="2"/>
              <a:buNone/>
            </a:pPr>
            <a:r>
              <a:rPr lang="fr-LU" altLang="fr-FR"/>
              <a:t>		- de l’accord de toutes les parties</a:t>
            </a:r>
          </a:p>
          <a:p>
            <a:pPr marL="381000" indent="-381000" eaLnBrk="1" hangingPunct="1">
              <a:buFont typeface="Wingdings" pitchFamily="2" charset="2"/>
              <a:buNone/>
            </a:pPr>
            <a:r>
              <a:rPr lang="fr-LU" altLang="fr-FR"/>
              <a:t>		- de l’accord de certaines parties</a:t>
            </a:r>
          </a:p>
          <a:p>
            <a:pPr marL="381000" indent="-381000" eaLnBrk="1" hangingPunct="1">
              <a:buFont typeface="Wingdings" pitchFamily="2" charset="2"/>
              <a:buAutoNum type="alphaLcParenR" startAt="5"/>
            </a:pPr>
            <a:r>
              <a:rPr lang="fr-LU" altLang="fr-FR"/>
              <a:t>Dépôt et entrée en vigueur</a:t>
            </a:r>
          </a:p>
          <a:p>
            <a:pPr marL="381000" indent="-381000" eaLnBrk="1" hangingPunct="1">
              <a:buFont typeface="Wingdings" pitchFamily="2" charset="2"/>
              <a:buAutoNum type="alphaLcParenR" startAt="5"/>
            </a:pPr>
            <a:r>
              <a:rPr lang="fr-LU" altLang="fr-FR"/>
              <a:t>Désaccord et procédure de conciliation</a:t>
            </a:r>
          </a:p>
          <a:p>
            <a:pPr marL="381000" indent="-381000" eaLnBrk="1" hangingPunct="1">
              <a:buFont typeface="Wingdings" pitchFamily="2" charset="2"/>
              <a:buAutoNum type="alphaLcParenR" startAt="5"/>
            </a:pPr>
            <a:r>
              <a:rPr lang="fr-LU" altLang="fr-FR"/>
              <a:t>Déclaration d’obligation générale</a:t>
            </a:r>
            <a:endParaRPr lang="en-US" alt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1E9FAB7-BAD8-ED66-8523-03E9F521E6CE}"/>
              </a:ext>
            </a:extLst>
          </p:cNvPr>
          <p:cNvSpPr>
            <a:spLocks noGrp="1" noChangeArrowheads="1"/>
          </p:cNvSpPr>
          <p:nvPr>
            <p:ph type="title"/>
          </p:nvPr>
        </p:nvSpPr>
        <p:spPr/>
        <p:txBody>
          <a:bodyPr/>
          <a:lstStyle/>
          <a:p>
            <a:pPr eaLnBrk="1" hangingPunct="1"/>
            <a:endParaRPr lang="fr-FR" altLang="fr-FR"/>
          </a:p>
        </p:txBody>
      </p:sp>
      <p:sp>
        <p:nvSpPr>
          <p:cNvPr id="8195" name="Rectangle 3">
            <a:extLst>
              <a:ext uri="{FF2B5EF4-FFF2-40B4-BE49-F238E27FC236}">
                <a16:creationId xmlns:a16="http://schemas.microsoft.com/office/drawing/2014/main" id="{1D20BBEB-4FF8-665D-45CA-C07404ED68DE}"/>
              </a:ext>
            </a:extLst>
          </p:cNvPr>
          <p:cNvSpPr>
            <a:spLocks noGrp="1" noChangeArrowheads="1"/>
          </p:cNvSpPr>
          <p:nvPr>
            <p:ph type="body" idx="1"/>
          </p:nvPr>
        </p:nvSpPr>
        <p:spPr/>
        <p:txBody>
          <a:bodyPr/>
          <a:lstStyle/>
          <a:p>
            <a:pPr marL="381000" indent="-381000" eaLnBrk="1" hangingPunct="1">
              <a:lnSpc>
                <a:spcPct val="90000"/>
              </a:lnSpc>
              <a:buFont typeface="Wingdings" pitchFamily="2" charset="2"/>
              <a:buNone/>
            </a:pPr>
            <a:r>
              <a:rPr lang="fr-LU" altLang="fr-FR" sz="1800"/>
              <a:t>5. </a:t>
            </a:r>
            <a:r>
              <a:rPr lang="fr-LU" altLang="fr-FR" sz="1800" u="sng"/>
              <a:t>Contenu de la convention collective</a:t>
            </a:r>
          </a:p>
          <a:p>
            <a:pPr marL="381000" indent="-381000" eaLnBrk="1" hangingPunct="1">
              <a:lnSpc>
                <a:spcPct val="90000"/>
              </a:lnSpc>
              <a:buFont typeface="Wingdings" pitchFamily="2" charset="2"/>
              <a:buAutoNum type="alphaLcParenR"/>
            </a:pPr>
            <a:r>
              <a:rPr lang="fr-LU" altLang="fr-FR" sz="1800"/>
              <a:t>Mentions strictement obligatoires</a:t>
            </a:r>
          </a:p>
          <a:p>
            <a:pPr marL="381000" indent="-381000" eaLnBrk="1" hangingPunct="1">
              <a:lnSpc>
                <a:spcPct val="90000"/>
              </a:lnSpc>
              <a:buFont typeface="Wingdings" pitchFamily="2" charset="2"/>
              <a:buNone/>
            </a:pPr>
            <a:r>
              <a:rPr lang="fr-LU" altLang="fr-FR" sz="1800"/>
              <a:t>	qualités des parties, champ d’application, date d’entrée en vigueur et durée</a:t>
            </a:r>
          </a:p>
          <a:p>
            <a:pPr marL="381000" indent="-381000" eaLnBrk="1" hangingPunct="1">
              <a:lnSpc>
                <a:spcPct val="90000"/>
              </a:lnSpc>
              <a:buFont typeface="Wingdings" pitchFamily="2" charset="2"/>
              <a:buAutoNum type="alphaLcParenR" startAt="2"/>
            </a:pPr>
            <a:r>
              <a:rPr lang="fr-LU" altLang="fr-FR" sz="1800"/>
              <a:t>Mentions obligatoires</a:t>
            </a:r>
          </a:p>
          <a:p>
            <a:pPr marL="381000" indent="-381000" eaLnBrk="1" hangingPunct="1">
              <a:lnSpc>
                <a:spcPct val="90000"/>
              </a:lnSpc>
              <a:buFont typeface="Wingdings" pitchFamily="2" charset="2"/>
              <a:buNone/>
            </a:pPr>
            <a:r>
              <a:rPr lang="fr-LU" altLang="fr-FR" sz="1800"/>
              <a:t>	conditions d’embauchage et de licenciement, durée de travail, jours fériés et congés, système des salaires, travail de nuit et travaux pénibles, principe de l’égalité de salaire entre hommes et femmes, lutte contre le harcèlement sexuel et moral, formation suite à interruption de carrière</a:t>
            </a:r>
          </a:p>
          <a:p>
            <a:pPr marL="381000" indent="-381000" eaLnBrk="1" hangingPunct="1">
              <a:lnSpc>
                <a:spcPct val="90000"/>
              </a:lnSpc>
              <a:buFont typeface="Wingdings" pitchFamily="2" charset="2"/>
              <a:buAutoNum type="alphaLcParenR" startAt="3"/>
            </a:pPr>
            <a:r>
              <a:rPr lang="fr-LU" altLang="fr-FR" sz="1800"/>
              <a:t>Sujets de négociation obligatoires</a:t>
            </a:r>
          </a:p>
          <a:p>
            <a:pPr marL="381000" indent="-381000" eaLnBrk="1" hangingPunct="1">
              <a:lnSpc>
                <a:spcPct val="90000"/>
              </a:lnSpc>
              <a:buFont typeface="Wingdings" pitchFamily="2" charset="2"/>
              <a:buNone/>
            </a:pPr>
            <a:r>
              <a:rPr lang="fr-LU" altLang="fr-FR" sz="1800"/>
              <a:t>	temps de travail, formation, maintien et accroissement de l’emploi, principe d’égalité entre sexes</a:t>
            </a:r>
          </a:p>
          <a:p>
            <a:pPr marL="381000" indent="-381000" eaLnBrk="1" hangingPunct="1">
              <a:lnSpc>
                <a:spcPct val="90000"/>
              </a:lnSpc>
              <a:buFont typeface="Wingdings" pitchFamily="2" charset="2"/>
              <a:buAutoNum type="alphaLcParenR" startAt="4"/>
            </a:pPr>
            <a:r>
              <a:rPr lang="fr-LU" altLang="fr-FR" sz="1800"/>
              <a:t>Clauses facultatives</a:t>
            </a:r>
          </a:p>
          <a:p>
            <a:pPr marL="381000" indent="-381000" eaLnBrk="1" hangingPunct="1">
              <a:lnSpc>
                <a:spcPct val="90000"/>
              </a:lnSpc>
              <a:buFont typeface="Wingdings" pitchFamily="2" charset="2"/>
              <a:buAutoNum type="alphaLcParenR" startAt="4"/>
            </a:pPr>
            <a:r>
              <a:rPr lang="fr-LU" altLang="fr-FR" sz="1800"/>
              <a:t>Clauses illégales</a:t>
            </a:r>
            <a:endParaRPr lang="en-US" altLang="fr-F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A82E101-3A00-E2AF-BC5F-050DC4DD710B}"/>
              </a:ext>
            </a:extLst>
          </p:cNvPr>
          <p:cNvSpPr>
            <a:spLocks noGrp="1" noChangeArrowheads="1"/>
          </p:cNvSpPr>
          <p:nvPr>
            <p:ph type="title"/>
          </p:nvPr>
        </p:nvSpPr>
        <p:spPr/>
        <p:txBody>
          <a:bodyPr/>
          <a:lstStyle/>
          <a:p>
            <a:pPr eaLnBrk="1" hangingPunct="1"/>
            <a:endParaRPr lang="fr-FR" altLang="fr-FR"/>
          </a:p>
        </p:txBody>
      </p:sp>
      <p:sp>
        <p:nvSpPr>
          <p:cNvPr id="9219" name="Rectangle 3">
            <a:extLst>
              <a:ext uri="{FF2B5EF4-FFF2-40B4-BE49-F238E27FC236}">
                <a16:creationId xmlns:a16="http://schemas.microsoft.com/office/drawing/2014/main" id="{503CAE42-EEDF-1243-FA76-26ECB98E2CF8}"/>
              </a:ext>
            </a:extLst>
          </p:cNvPr>
          <p:cNvSpPr>
            <a:spLocks noGrp="1" noChangeArrowheads="1"/>
          </p:cNvSpPr>
          <p:nvPr>
            <p:ph type="body" idx="1"/>
          </p:nvPr>
        </p:nvSpPr>
        <p:spPr/>
        <p:txBody>
          <a:bodyPr/>
          <a:lstStyle/>
          <a:p>
            <a:pPr eaLnBrk="1" hangingPunct="1">
              <a:buFont typeface="Wingdings" pitchFamily="2" charset="2"/>
              <a:buNone/>
            </a:pPr>
            <a:r>
              <a:rPr lang="fr-LU" altLang="fr-FR"/>
              <a:t>6. </a:t>
            </a:r>
            <a:r>
              <a:rPr lang="fr-LU" altLang="fr-FR" u="sng"/>
              <a:t>Durée et fin de la convention collective</a:t>
            </a:r>
          </a:p>
          <a:p>
            <a:pPr eaLnBrk="1" hangingPunct="1">
              <a:buFontTx/>
              <a:buChar char="-"/>
            </a:pPr>
            <a:r>
              <a:rPr lang="fr-LU" altLang="fr-FR"/>
              <a:t>6 mois à 3 ans</a:t>
            </a:r>
          </a:p>
          <a:p>
            <a:pPr eaLnBrk="1" hangingPunct="1">
              <a:buFontTx/>
              <a:buChar char="-"/>
            </a:pPr>
            <a:r>
              <a:rPr lang="fr-LU" altLang="fr-FR"/>
              <a:t>Reconduction à durée indéterminée à défaut de dénonciation</a:t>
            </a:r>
          </a:p>
          <a:p>
            <a:pPr eaLnBrk="1" hangingPunct="1">
              <a:buFontTx/>
              <a:buChar char="-"/>
            </a:pPr>
            <a:r>
              <a:rPr lang="fr-LU" altLang="fr-FR"/>
              <a:t>Formalités de la dénonciation unilatérale</a:t>
            </a:r>
          </a:p>
          <a:p>
            <a:pPr eaLnBrk="1" hangingPunct="1">
              <a:buFontTx/>
              <a:buChar char="-"/>
            </a:pPr>
            <a:r>
              <a:rPr lang="fr-LU" altLang="fr-FR"/>
              <a:t>Effets de la dénonciation</a:t>
            </a:r>
          </a:p>
          <a:p>
            <a:pPr eaLnBrk="1" hangingPunct="1">
              <a:buFontTx/>
              <a:buChar char="-"/>
            </a:pPr>
            <a:r>
              <a:rPr lang="fr-LU" altLang="fr-FR"/>
              <a:t>Problématique de la survie après dénonciation</a:t>
            </a:r>
          </a:p>
          <a:p>
            <a:pPr eaLnBrk="1" hangingPunct="1">
              <a:buFontTx/>
              <a:buChar char="-"/>
            </a:pPr>
            <a:r>
              <a:rPr lang="fr-LU" altLang="fr-FR"/>
              <a:t>Situation des salariés après la fin de la convention collective</a:t>
            </a:r>
            <a:endParaRPr lang="en-US" alt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4630BAB-30BB-C337-DC2C-4C0140A0ECCB}"/>
              </a:ext>
            </a:extLst>
          </p:cNvPr>
          <p:cNvSpPr>
            <a:spLocks noGrp="1" noChangeArrowheads="1"/>
          </p:cNvSpPr>
          <p:nvPr>
            <p:ph type="title"/>
          </p:nvPr>
        </p:nvSpPr>
        <p:spPr/>
        <p:txBody>
          <a:bodyPr/>
          <a:lstStyle/>
          <a:p>
            <a:pPr eaLnBrk="1" hangingPunct="1"/>
            <a:endParaRPr lang="fr-FR" altLang="fr-FR"/>
          </a:p>
        </p:txBody>
      </p:sp>
      <p:sp>
        <p:nvSpPr>
          <p:cNvPr id="10243" name="Rectangle 3">
            <a:extLst>
              <a:ext uri="{FF2B5EF4-FFF2-40B4-BE49-F238E27FC236}">
                <a16:creationId xmlns:a16="http://schemas.microsoft.com/office/drawing/2014/main" id="{F296CF97-6A3C-DE59-C53F-6A6934C8537F}"/>
              </a:ext>
            </a:extLst>
          </p:cNvPr>
          <p:cNvSpPr>
            <a:spLocks noGrp="1" noChangeArrowheads="1"/>
          </p:cNvSpPr>
          <p:nvPr>
            <p:ph type="body" idx="1"/>
          </p:nvPr>
        </p:nvSpPr>
        <p:spPr/>
        <p:txBody>
          <a:bodyPr/>
          <a:lstStyle/>
          <a:p>
            <a:pPr eaLnBrk="1" hangingPunct="1">
              <a:buFont typeface="Wingdings" pitchFamily="2" charset="2"/>
              <a:buNone/>
            </a:pPr>
            <a:r>
              <a:rPr lang="fr-LU" altLang="fr-FR"/>
              <a:t>7. </a:t>
            </a:r>
            <a:r>
              <a:rPr lang="fr-LU" altLang="fr-FR" u="sng"/>
              <a:t>Principe d’unité de la convention collective</a:t>
            </a:r>
          </a:p>
          <a:p>
            <a:pPr eaLnBrk="1" hangingPunct="1">
              <a:buFont typeface="Wingdings" pitchFamily="2" charset="2"/>
              <a:buNone/>
            </a:pPr>
            <a:endParaRPr lang="fr-LU" altLang="fr-FR"/>
          </a:p>
          <a:p>
            <a:pPr eaLnBrk="1" hangingPunct="1"/>
            <a:r>
              <a:rPr lang="fr-LU" altLang="fr-FR"/>
              <a:t>Une seule convention pour tous les salariés</a:t>
            </a:r>
          </a:p>
          <a:p>
            <a:pPr eaLnBrk="1" hangingPunct="1"/>
            <a:r>
              <a:rPr lang="fr-LU" altLang="fr-FR"/>
              <a:t>L’exception du transfert d’entreprise</a:t>
            </a:r>
          </a:p>
          <a:p>
            <a:pPr eaLnBrk="1" hangingPunct="1"/>
            <a:r>
              <a:rPr lang="fr-LU" altLang="fr-FR"/>
              <a:t>L’exception des cadres supérieurs</a:t>
            </a:r>
          </a:p>
          <a:p>
            <a:pPr eaLnBrk="1" hangingPunct="1"/>
            <a:r>
              <a:rPr lang="fr-LU" altLang="fr-FR"/>
              <a:t>L’exception des fonctions d’encadrement</a:t>
            </a:r>
            <a:endParaRPr lang="en-US" alt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536FD86-3F06-121D-A3F4-366078D635C4}"/>
              </a:ext>
            </a:extLst>
          </p:cNvPr>
          <p:cNvSpPr>
            <a:spLocks noGrp="1" noChangeArrowheads="1"/>
          </p:cNvSpPr>
          <p:nvPr>
            <p:ph type="title"/>
          </p:nvPr>
        </p:nvSpPr>
        <p:spPr/>
        <p:txBody>
          <a:bodyPr/>
          <a:lstStyle/>
          <a:p>
            <a:pPr eaLnBrk="1" hangingPunct="1"/>
            <a:endParaRPr lang="fr-FR" altLang="fr-FR"/>
          </a:p>
        </p:txBody>
      </p:sp>
      <p:sp>
        <p:nvSpPr>
          <p:cNvPr id="11267" name="Rectangle 3">
            <a:extLst>
              <a:ext uri="{FF2B5EF4-FFF2-40B4-BE49-F238E27FC236}">
                <a16:creationId xmlns:a16="http://schemas.microsoft.com/office/drawing/2014/main" id="{DDC9E50A-66B9-8F57-2C21-4E71A75A7ED7}"/>
              </a:ext>
            </a:extLst>
          </p:cNvPr>
          <p:cNvSpPr>
            <a:spLocks noGrp="1" noChangeArrowheads="1"/>
          </p:cNvSpPr>
          <p:nvPr>
            <p:ph type="body" idx="1"/>
          </p:nvPr>
        </p:nvSpPr>
        <p:spPr/>
        <p:txBody>
          <a:bodyPr/>
          <a:lstStyle/>
          <a:p>
            <a:pPr eaLnBrk="1" hangingPunct="1">
              <a:buFont typeface="Wingdings" pitchFamily="2" charset="2"/>
              <a:buNone/>
            </a:pPr>
            <a:r>
              <a:rPr lang="fr-LU" altLang="fr-FR"/>
              <a:t>8. </a:t>
            </a:r>
            <a:r>
              <a:rPr lang="fr-LU" altLang="fr-FR" u="sng"/>
              <a:t>Effets de la convention collective</a:t>
            </a:r>
          </a:p>
          <a:p>
            <a:pPr eaLnBrk="1" hangingPunct="1">
              <a:buFont typeface="Wingdings" pitchFamily="2" charset="2"/>
              <a:buNone/>
            </a:pPr>
            <a:endParaRPr lang="fr-LU" altLang="fr-FR"/>
          </a:p>
          <a:p>
            <a:pPr eaLnBrk="1" hangingPunct="1"/>
            <a:r>
              <a:rPr lang="fr-LU" altLang="fr-FR"/>
              <a:t>Engagement contractuel</a:t>
            </a:r>
          </a:p>
          <a:p>
            <a:pPr eaLnBrk="1" hangingPunct="1"/>
            <a:r>
              <a:rPr lang="fr-LU" altLang="fr-FR"/>
              <a:t>Nullité des engagements contractuels contraires sauf si plus favorable</a:t>
            </a:r>
          </a:p>
          <a:p>
            <a:pPr eaLnBrk="1" hangingPunct="1"/>
            <a:r>
              <a:rPr lang="fr-LU" altLang="fr-FR"/>
              <a:t>Obligation de trêve sociale</a:t>
            </a:r>
            <a:endParaRPr lang="en-US" altLang="fr-FR"/>
          </a:p>
        </p:txBody>
      </p:sp>
    </p:spTree>
  </p:cSld>
  <p:clrMapOvr>
    <a:masterClrMapping/>
  </p:clrMapOvr>
</p:sld>
</file>

<file path=ppt/theme/theme1.xml><?xml version="1.0" encoding="utf-8"?>
<a:theme xmlns:a="http://schemas.openxmlformats.org/drawingml/2006/main" name="KLEYR_GRASSO_Presentation">
  <a:themeElements>
    <a:clrScheme name="KLEYR_GRASSO_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LEYR_GRASSO_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LEYR_GRASSO_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LEYR_GRASSO_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LEYR_GRASSO_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LEYR_GRASSO_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LEYR_GRASSO_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LEYR_GRASSO_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LEYR_GRASSO_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LEYR_GRASSO_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LEYR_GRASSO_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LEYR_GRASSO_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LEYR_GRASSO_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LEYR_GRASSO_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KLEYR_GRASSO_Presentation</Template>
  <TotalTime>42</TotalTime>
  <Words>509</Words>
  <Application>Microsoft Macintosh PowerPoint</Application>
  <PresentationFormat>Affichage à l'écran (4:3)</PresentationFormat>
  <Paragraphs>69</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Wingdings</vt:lpstr>
      <vt:lpstr>Symbol</vt:lpstr>
      <vt:lpstr>ＭＳ Ｐゴシック</vt:lpstr>
      <vt:lpstr>Arial Unicode MS</vt:lpstr>
      <vt:lpstr>KLEYR_GRASSO_Presentation</vt:lpstr>
      <vt:lpstr>Les conventions collectives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KCKG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Louis Berns</cp:lastModifiedBy>
  <cp:revision>15</cp:revision>
  <dcterms:created xsi:type="dcterms:W3CDTF">2014-09-30T07:59:42Z</dcterms:created>
  <dcterms:modified xsi:type="dcterms:W3CDTF">2023-04-24T15:06:40Z</dcterms:modified>
</cp:coreProperties>
</file>